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9" r:id="rId3"/>
    <p:sldId id="296" r:id="rId4"/>
    <p:sldId id="258" r:id="rId5"/>
    <p:sldId id="297" r:id="rId6"/>
    <p:sldId id="257" r:id="rId7"/>
    <p:sldId id="261" r:id="rId8"/>
    <p:sldId id="262" r:id="rId9"/>
    <p:sldId id="275" r:id="rId10"/>
    <p:sldId id="263" r:id="rId11"/>
    <p:sldId id="264" r:id="rId12"/>
    <p:sldId id="266" r:id="rId13"/>
    <p:sldId id="274" r:id="rId14"/>
    <p:sldId id="267" r:id="rId15"/>
    <p:sldId id="268" r:id="rId16"/>
    <p:sldId id="276" r:id="rId17"/>
    <p:sldId id="282" r:id="rId18"/>
    <p:sldId id="277" r:id="rId19"/>
    <p:sldId id="278" r:id="rId20"/>
    <p:sldId id="279" r:id="rId21"/>
    <p:sldId id="281" r:id="rId22"/>
    <p:sldId id="283" r:id="rId23"/>
    <p:sldId id="284" r:id="rId24"/>
    <p:sldId id="291" r:id="rId25"/>
    <p:sldId id="270" r:id="rId26"/>
    <p:sldId id="273" r:id="rId27"/>
    <p:sldId id="286" r:id="rId28"/>
    <p:sldId id="287" r:id="rId29"/>
    <p:sldId id="299" r:id="rId30"/>
    <p:sldId id="301" r:id="rId31"/>
    <p:sldId id="302" r:id="rId32"/>
    <p:sldId id="304" r:id="rId33"/>
    <p:sldId id="303" r:id="rId34"/>
    <p:sldId id="288" r:id="rId35"/>
    <p:sldId id="290" r:id="rId36"/>
    <p:sldId id="289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0" autoAdjust="0"/>
  </p:normalViewPr>
  <p:slideViewPr>
    <p:cSldViewPr>
      <p:cViewPr>
        <p:scale>
          <a:sx n="86" d="100"/>
          <a:sy n="86" d="100"/>
        </p:scale>
        <p:origin x="-90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1804A-B4D2-421B-AC67-B081C73DD1C5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7567-39B1-4495-B6E0-0646B030DD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7567-39B1-4495-B6E0-0646B030DD30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09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887945-2EDA-4A79-8D94-696004528A4A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4FE0B6-348B-4BAD-8706-7D331D3113D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ftp://ftp.cu.edu.tr/cuGaleri/Klasik/jpg/640_480/logostandart640_480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arabi.cu.edu.t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86000" y="1556792"/>
            <a:ext cx="6172200" cy="187220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FARABİ DEĞİŞİM PROGRAMI TANITIMI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13239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46" y="4869160"/>
            <a:ext cx="7061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85481"/>
            <a:ext cx="661987" cy="4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1" y="5733256"/>
            <a:ext cx="661987" cy="4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1" y="5373216"/>
            <a:ext cx="504056" cy="4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5" descr="Ç.Ü. Orjinal Logo 640x4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0" y="361453"/>
            <a:ext cx="1057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BAŞVURUDA DİKKAT EDİLMESİ GEREKEN </a:t>
            </a:r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KONULAR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Başvurular “Farabi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Değişim Programı Protokolü imzaladığımız yani anlaşmalı olduğumuz  üniversite ve bölümlerine yapılmalıdır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Başvurulacak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üniversiteleri belirlerken üniversitemizde alacağınız zorunlu derslerin tamamının birebir karşılığını gideceğiniz üniversitede bulmanız gerekmektedir. Yani </a:t>
            </a:r>
            <a:r>
              <a:rPr lang="tr-TR" altLang="tr-TR" u="sng" dirty="0">
                <a:latin typeface="Arial" panose="020B0604020202020204" pitchFamily="34" charset="0"/>
                <a:cs typeface="Arial" panose="020B0604020202020204" pitchFamily="34" charset="0"/>
              </a:rPr>
              <a:t>ders içeriği açısından uyumlu olan üniversiteler tercih edilmelidir. </a:t>
            </a:r>
            <a:endParaRPr lang="tr-TR" altLang="tr-T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99176" cy="6048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Başta bölüm 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koordinatörü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olmak üzere bölüm kurulu tarafından onaylanan her ders uyumlu olarak kabul edilir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Gidilen yükseköğretim kurumunun alt ve üst sınıflarından da dersler seçilebilir, değişimde ders sayısı değil, derslerin 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TOPLAM kredileri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dikkate alınır.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Daha önce alınan ve başarılı olunan ders, yükseltmek için yeniden alınamaz, ancak alttan kalan ders gidilen üniversitede alınabilir.</a:t>
            </a: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Program bitiminde </a:t>
            </a:r>
            <a:r>
              <a:rPr lang="tr-TR" altLang="tr-TR" u="sng" dirty="0">
                <a:latin typeface="Arial" panose="020B0604020202020204" pitchFamily="34" charset="0"/>
                <a:cs typeface="Arial" panose="020B0604020202020204" pitchFamily="34" charset="0"/>
              </a:rPr>
              <a:t>denklikler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, ilgili akademik birimin </a:t>
            </a:r>
            <a:r>
              <a:rPr lang="tr-TR" altLang="tr-TR" u="sng" dirty="0">
                <a:latin typeface="Arial" panose="020B0604020202020204" pitchFamily="34" charset="0"/>
                <a:cs typeface="Arial" panose="020B0604020202020204" pitchFamily="34" charset="0"/>
              </a:rPr>
              <a:t>yönetim kurulu tarafından onaylanır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buNone/>
              <a:defRPr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FARABİ BAŞVURUSU İLANLARI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Üniversitemiz Giden Öğrenci </a:t>
            </a:r>
            <a:r>
              <a:rPr lang="tr-TR" altLang="tr-TR" dirty="0" smtClean="0">
                <a:latin typeface="Arial" charset="0"/>
                <a:cs typeface="Arial" charset="0"/>
              </a:rPr>
              <a:t>başvuruları, YÖK’ün belirlediği akademik takvim doğrultusunda, başvuru </a:t>
            </a:r>
            <a:r>
              <a:rPr lang="tr-TR" altLang="tr-TR" dirty="0">
                <a:latin typeface="Arial" charset="0"/>
                <a:cs typeface="Arial" charset="0"/>
              </a:rPr>
              <a:t>koşullarını içeren bir başvuru ilanı yayınlar. </a:t>
            </a:r>
          </a:p>
          <a:p>
            <a:pPr algn="just"/>
            <a:endParaRPr lang="tr-TR" dirty="0" smtClean="0"/>
          </a:p>
          <a:p>
            <a:pPr algn="just"/>
            <a:r>
              <a:rPr lang="tr-TR" altLang="tr-TR" b="1" dirty="0" smtClean="0">
                <a:latin typeface="Arial" charset="0"/>
                <a:cs typeface="Arial" charset="0"/>
              </a:rPr>
              <a:t>Güz/</a:t>
            </a:r>
            <a:r>
              <a:rPr lang="tr-TR" altLang="tr-TR" b="1" dirty="0" err="1" smtClean="0">
                <a:latin typeface="Arial" charset="0"/>
                <a:cs typeface="Arial" charset="0"/>
              </a:rPr>
              <a:t>Güz+Bahar</a:t>
            </a:r>
            <a:r>
              <a:rPr lang="tr-TR" altLang="tr-TR" b="1" dirty="0" smtClean="0">
                <a:latin typeface="Arial" charset="0"/>
                <a:cs typeface="Arial" charset="0"/>
              </a:rPr>
              <a:t> 2020-2021 dönemi </a:t>
            </a:r>
            <a:r>
              <a:rPr lang="tr-TR" altLang="tr-TR" b="1" dirty="0">
                <a:latin typeface="Arial" charset="0"/>
                <a:cs typeface="Arial" charset="0"/>
              </a:rPr>
              <a:t>başvuru duyurusu Şubat ayı içerinde Farabi web sayfasında </a:t>
            </a:r>
            <a:r>
              <a:rPr lang="tr-TR" altLang="tr-TR" b="1" dirty="0" smtClean="0">
                <a:latin typeface="Arial" charset="0"/>
                <a:cs typeface="Arial" charset="0"/>
              </a:rPr>
              <a:t>duyurulur ve Başvurular </a:t>
            </a:r>
            <a:r>
              <a:rPr lang="tr-TR" altLang="tr-TR" b="1" dirty="0">
                <a:latin typeface="Arial" charset="0"/>
                <a:cs typeface="Arial" charset="0"/>
              </a:rPr>
              <a:t>duyuruda belirtilen tarihler arasında Dış İlişkiler Birim Başkanlığı, Farabi Ofisine yapılacaktır.</a:t>
            </a:r>
          </a:p>
          <a:p>
            <a:pPr algn="just"/>
            <a:endParaRPr lang="tr-TR" dirty="0" smtClean="0"/>
          </a:p>
          <a:p>
            <a:pPr marL="0" indent="0" algn="just">
              <a:buNone/>
            </a:pPr>
            <a:endParaRPr lang="tr-TR" altLang="tr-TR" dirty="0">
              <a:latin typeface="Arial" charset="0"/>
              <a:cs typeface="Arial" charset="0"/>
            </a:endParaRPr>
          </a:p>
          <a:p>
            <a:pPr marL="273050" indent="-273050" algn="just">
              <a:buNone/>
            </a:pPr>
            <a:r>
              <a:rPr lang="tr-TR" altLang="tr-TR" dirty="0">
                <a:solidFill>
                  <a:schemeClr val="bg1"/>
                </a:solidFill>
                <a:latin typeface="Arial" charset="0"/>
                <a:cs typeface="Arial" charset="0"/>
              </a:rPr>
              <a:t>en az </a:t>
            </a:r>
            <a:r>
              <a:rPr lang="tr-TR" altLang="tr-TR" u="sng" dirty="0">
                <a:solidFill>
                  <a:srgbClr val="FFFFCC"/>
                </a:solidFill>
                <a:latin typeface="Arial" charset="0"/>
                <a:cs typeface="Arial" charset="0"/>
              </a:rPr>
              <a:t>2.5/4</a:t>
            </a:r>
            <a:r>
              <a:rPr lang="tr-TR" altLang="tr-TR" dirty="0">
                <a:solidFill>
                  <a:schemeClr val="bg1"/>
                </a:solidFill>
                <a:latin typeface="Arial" charset="0"/>
                <a:cs typeface="Arial" charset="0"/>
              </a:rPr>
              <a:t> olması.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BAŞVURU İÇİN HAZIRLANACAK BELGELER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Aday Öğrenci Başvuru Formu</a:t>
            </a:r>
          </a:p>
          <a:p>
            <a:endParaRPr lang="tr-TR" dirty="0"/>
          </a:p>
          <a:p>
            <a:pPr algn="just"/>
            <a:r>
              <a:rPr lang="tr-TR" dirty="0" smtClean="0"/>
              <a:t>Öğrenci Transkripti </a:t>
            </a:r>
            <a:r>
              <a:rPr lang="tr-TR" altLang="tr-TR" dirty="0">
                <a:latin typeface="+mj-lt"/>
                <a:cs typeface="Arial" charset="0"/>
              </a:rPr>
              <a:t>(Öğrenci İşleri Daire Başkanlığı tarafından onaylı olacak)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Nüfuz Cüzdanı Fotokopisi</a:t>
            </a:r>
          </a:p>
          <a:p>
            <a:endParaRPr lang="tr-TR" dirty="0"/>
          </a:p>
          <a:p>
            <a:r>
              <a:rPr lang="tr-TR" dirty="0" smtClean="0"/>
              <a:t>Vesikalık </a:t>
            </a:r>
            <a:r>
              <a:rPr lang="tr-TR" dirty="0" err="1" smtClean="0"/>
              <a:t>Fotograf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BAŞVURULARIN DEĞERLENDİRİLMESİ VE ÖĞRENCİ SEÇİMİ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Alınan Öğrenci Başvuruları değerlendirilmek üzere ilgili üniversitelere gönderilir. </a:t>
            </a:r>
            <a:endParaRPr lang="tr-TR" altLang="tr-TR" dirty="0" smtClean="0">
              <a:latin typeface="Arial" charset="0"/>
              <a:cs typeface="Arial" charset="0"/>
            </a:endParaRP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Değerlendirmeler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not ortalaması, alttan ders durumuna</a:t>
            </a:r>
            <a:r>
              <a:rPr lang="tr-TR" altLang="tr-TR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dirty="0">
                <a:latin typeface="Arial" charset="0"/>
                <a:cs typeface="Arial" charset="0"/>
              </a:rPr>
              <a:t>göre </a:t>
            </a:r>
            <a:r>
              <a:rPr lang="tr-TR" altLang="tr-TR" dirty="0" smtClean="0">
                <a:latin typeface="Arial" charset="0"/>
                <a:cs typeface="Arial" charset="0"/>
              </a:rPr>
              <a:t>yapılır; Genel not ortalaması ne kadar yüksek ise karşı kurum tarafından kabul edilme şansı o kadar yüksektir. </a:t>
            </a:r>
            <a:r>
              <a:rPr lang="tr-TR" altLang="tr-TR" dirty="0">
                <a:latin typeface="Arial" charset="0"/>
                <a:cs typeface="Arial" charset="0"/>
              </a:rPr>
              <a:t>Alttan dersin bulunması başvuruya engel değildir. </a:t>
            </a:r>
            <a:endParaRPr lang="tr-TR" altLang="tr-TR" dirty="0" smtClean="0">
              <a:latin typeface="Arial" charset="0"/>
              <a:cs typeface="Arial" charset="0"/>
            </a:endParaRPr>
          </a:p>
          <a:p>
            <a:pPr algn="just"/>
            <a:endParaRPr lang="tr-TR" altLang="tr-TR" u="sng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Başvuru sonuç listesi, </a:t>
            </a:r>
            <a:r>
              <a:rPr lang="tr-TR" altLang="tr-TR" u="sng" dirty="0">
                <a:latin typeface="Arial" charset="0"/>
                <a:cs typeface="Arial" charset="0"/>
              </a:rPr>
              <a:t>Üniversitemizin İnternet sayfasında</a:t>
            </a:r>
            <a:r>
              <a:rPr lang="tr-TR" altLang="tr-TR" dirty="0">
                <a:latin typeface="Arial" charset="0"/>
                <a:cs typeface="Arial" charset="0"/>
              </a:rPr>
              <a:t> yayınlanır.</a:t>
            </a:r>
          </a:p>
          <a:p>
            <a:pPr algn="just"/>
            <a:endParaRPr lang="tr-TR" altLang="tr-TR" u="sng" dirty="0">
              <a:latin typeface="Arial" charset="0"/>
              <a:cs typeface="Arial" charset="0"/>
            </a:endParaRP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3200" dirty="0">
                <a:solidFill>
                  <a:srgbClr val="FF0000"/>
                </a:solidFill>
              </a:rPr>
              <a:t/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DEĞİŞİM PROGRAMINDAN YARARLANMAYA HAK KAZANAN ÖĞRENCİLER </a:t>
            </a:r>
            <a:endParaRPr lang="tr-TR" altLang="tr-TR" sz="27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altLang="tr-TR" dirty="0" smtClean="0">
                <a:latin typeface="Arial" charset="0"/>
                <a:cs typeface="Arial" charset="0"/>
              </a:rPr>
              <a:t>Öğrenci</a:t>
            </a:r>
            <a:r>
              <a:rPr lang="tr-TR" altLang="tr-TR" dirty="0">
                <a:latin typeface="Arial" charset="0"/>
                <a:cs typeface="Arial" charset="0"/>
              </a:rPr>
              <a:t>, değişim programı çerçevesinde gideceği yükseköğretim kurumuna ayrıca öğrenci katkı payı ödemez, sadece ders kaydı yaptırırlar. Sorumlu oldukları katkı paylarını (varsa 2. Öğretim) kendi üniversitelerine öderler.</a:t>
            </a:r>
          </a:p>
          <a:p>
            <a:pPr marL="0" indent="0">
              <a:buFont typeface="Arial" charset="0"/>
              <a:buNone/>
              <a:defRPr/>
            </a:pPr>
            <a:endParaRPr lang="tr-T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HAZIRLANACAK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BELGELER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-Başvuru Formu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-Öğrenci Bilgi Formu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-Öğrenim Protokolü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-Öğrenci Yükümlülük Sözleşmesi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-Öğrenci Beyannamesi</a:t>
            </a:r>
          </a:p>
          <a:p>
            <a:pPr lvl="2" indent="0"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-Nüfus Cüzdan Fotokopisi</a:t>
            </a:r>
          </a:p>
          <a:p>
            <a:pPr lvl="2" indent="0"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-SGK Aylık Prim ve Hizmet Belgesi</a:t>
            </a:r>
          </a:p>
          <a:p>
            <a:pPr lvl="2" indent="0"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-Çalışma ve Bildirim Dilekçesi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tr-TR" altLang="tr-TR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ÖĞRENİM PROTOKOLÜ NEDİR</a:t>
            </a:r>
            <a:r>
              <a:rPr lang="tr-TR" altLang="tr-TR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?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 </a:t>
            </a:r>
            <a:r>
              <a:rPr lang="tr-TR" altLang="tr-TR" sz="2600" dirty="0" smtClean="0">
                <a:latin typeface="Arial" charset="0"/>
              </a:rPr>
              <a:t>İki </a:t>
            </a:r>
            <a:r>
              <a:rPr lang="tr-TR" altLang="tr-TR" sz="2600" dirty="0">
                <a:latin typeface="Arial" charset="0"/>
              </a:rPr>
              <a:t>yükseköğretim kurumu arasındaki karşılıklı 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dersleri gösteren belgedir. </a:t>
            </a:r>
            <a:endParaRPr lang="tr-TR" altLang="tr-TR" sz="2600" dirty="0" smtClean="0">
              <a:latin typeface="Arial" charset="0"/>
            </a:endParaRPr>
          </a:p>
          <a:p>
            <a:pPr algn="just">
              <a:spcBef>
                <a:spcPct val="0"/>
              </a:spcBef>
              <a:buNone/>
            </a:pPr>
            <a:endParaRPr lang="tr-TR" altLang="tr-TR" sz="2600" dirty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latin typeface="Arial" charset="0"/>
              </a:rPr>
              <a:t>Öğrenim protokolünde: </a:t>
            </a:r>
          </a:p>
          <a:p>
            <a:pPr>
              <a:spcBef>
                <a:spcPct val="0"/>
              </a:spcBef>
              <a:buNone/>
            </a:pPr>
            <a:endParaRPr lang="tr-TR" altLang="tr-TR" sz="2600" dirty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1.Öğrencinin öğrenim göreceği yarıyıl (güz/bahar)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içerisinde gideceği üniversitede alacağı dersler, </a:t>
            </a:r>
          </a:p>
          <a:p>
            <a:pPr>
              <a:spcBef>
                <a:spcPct val="0"/>
              </a:spcBef>
              <a:buNone/>
            </a:pPr>
            <a:endParaRPr lang="tr-TR" altLang="tr-TR" sz="2600" dirty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altLang="tr-TR" sz="2600" dirty="0">
                <a:latin typeface="Arial" charset="0"/>
              </a:rPr>
              <a:t>2.Kendi üniversitesinde aynı yarıyıl (güz/bahar)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içerisinde alması gereken dersler, </a:t>
            </a:r>
          </a:p>
          <a:p>
            <a:pPr>
              <a:spcBef>
                <a:spcPct val="0"/>
              </a:spcBef>
              <a:buNone/>
            </a:pPr>
            <a:endParaRPr lang="tr-TR" altLang="tr-TR" sz="2600" dirty="0">
              <a:latin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3.Kendi üniversitesi ve gideceği üniversitede görevli 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olan Bölüm ve Kurum Koordinatörlerinin </a:t>
            </a:r>
            <a:r>
              <a:rPr lang="tr-TR" altLang="tr-TR" sz="2600" dirty="0" smtClean="0">
                <a:latin typeface="Arial" charset="0"/>
              </a:rPr>
              <a:t>imza/onay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dirty="0" smtClean="0">
                <a:latin typeface="Arial" charset="0"/>
              </a:rPr>
              <a:t>kısmı</a:t>
            </a:r>
            <a:r>
              <a:rPr lang="tr-TR" altLang="tr-TR" sz="2600" dirty="0">
                <a:latin typeface="Arial" charset="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600" dirty="0">
                <a:latin typeface="Arial" charset="0"/>
              </a:rPr>
              <a:t>4.Ders </a:t>
            </a:r>
            <a:r>
              <a:rPr lang="tr-TR" altLang="tr-TR" sz="2600" dirty="0" smtClean="0">
                <a:latin typeface="Arial" charset="0"/>
              </a:rPr>
              <a:t>değişikliği </a:t>
            </a:r>
            <a:r>
              <a:rPr lang="tr-TR" altLang="tr-TR" sz="2600" dirty="0">
                <a:latin typeface="Arial" charset="0"/>
              </a:rPr>
              <a:t>(ekle/sil) kısmı bulunur </a:t>
            </a:r>
          </a:p>
          <a:p>
            <a:pPr algn="just">
              <a:spcBef>
                <a:spcPct val="0"/>
              </a:spcBef>
              <a:buNone/>
            </a:pPr>
            <a:endParaRPr lang="tr-TR" altLang="tr-TR" dirty="0" smtClean="0">
              <a:latin typeface="Arial" charset="0"/>
            </a:endParaRPr>
          </a:p>
          <a:p>
            <a:pPr algn="just">
              <a:spcBef>
                <a:spcPct val="0"/>
              </a:spcBef>
              <a:buNone/>
            </a:pPr>
            <a:endParaRPr lang="tr-TR" altLang="tr-TR" dirty="0">
              <a:latin typeface="Arial" charset="0"/>
            </a:endParaRPr>
          </a:p>
          <a:p>
            <a:pPr algn="just">
              <a:spcBef>
                <a:spcPct val="0"/>
              </a:spcBef>
              <a:buNone/>
            </a:pPr>
            <a:endParaRPr lang="tr-TR" altLang="tr-TR" dirty="0">
              <a:latin typeface="Arial" charset="0"/>
            </a:endParaRP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73776"/>
              </p:ext>
            </p:extLst>
          </p:nvPr>
        </p:nvGraphicFramePr>
        <p:xfrm>
          <a:off x="611560" y="0"/>
          <a:ext cx="8027987" cy="666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4" imgW="6742852" imgH="9374928" progId="Word.Document.8">
                  <p:embed/>
                </p:oleObj>
              </mc:Choice>
              <mc:Fallback>
                <p:oleObj name="Document" r:id="rId4" imgW="6742852" imgH="93749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0"/>
                        <a:ext cx="8027987" cy="666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4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42103"/>
              </p:ext>
            </p:extLst>
          </p:nvPr>
        </p:nvGraphicFramePr>
        <p:xfrm>
          <a:off x="539552" y="0"/>
          <a:ext cx="7920880" cy="694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6894760" imgH="9512307" progId="Word.Document.8">
                  <p:embed/>
                </p:oleObj>
              </mc:Choice>
              <mc:Fallback>
                <p:oleObj name="Document" r:id="rId4" imgW="6894760" imgH="9512307" progId="Word.Document.8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0"/>
                        <a:ext cx="7920880" cy="6941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Protokolünde, öğrencinin 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 üniversitesinde öğrenimine devam etmesi durumunda alması gereken dersler, bu derslerin yerine kabul eden Yükseköğretim Kurumunda alacağı dersler bulunur. Öğrencilerin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ders yükleri, kendi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üniversinde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aynı yarıyılda almaları gereken ders yükünden daha az olamaz.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Değişimde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ders sayısı değil, derslerin kredileri dikkate alınır.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dersleri uygun bulduğunu ve takip edeceğini imza ile beyan eder. </a:t>
            </a:r>
          </a:p>
          <a:p>
            <a:pPr algn="just"/>
            <a:endParaRPr lang="tr-TR" altLang="tr-TR" dirty="0"/>
          </a:p>
          <a:p>
            <a:pPr algn="just"/>
            <a:endParaRPr lang="tr-TR" altLang="tr-TR" dirty="0"/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1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Gönderen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Yüksek Öğretim Kurumu da bu protokolde alınan derslerin ders içeriklerinin ve kredilerinin denk olduğunu onaylar. (Bölüm ve Kurum Koordinatörü Onayı)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Kabul eden kurum da protokolde yer alan derslerin açılacağını taahhüt eder. </a:t>
            </a:r>
          </a:p>
          <a:p>
            <a:pPr algn="just"/>
            <a:endParaRPr lang="tr-TR" altLang="tr-TR" dirty="0"/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Öğrenim protokolünü kim hazırlar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öğrenim protokolünü, kendi üniversitesindeki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bölümünde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eğitim veren, Farabi Değişim Programından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sorumlu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Bölüm Koordinatörü ile birlikte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hazırlar.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 altLang="tr-TR" dirty="0" smtClean="0">
                <a:latin typeface="Arial" charset="0"/>
              </a:rPr>
              <a:t>ğrenci </a:t>
            </a:r>
            <a:r>
              <a:rPr lang="tr-TR" altLang="tr-TR" dirty="0">
                <a:latin typeface="Arial" charset="0"/>
              </a:rPr>
              <a:t>öğrenim protokolü ve gerekli diğer belgelere üniversitemiz </a:t>
            </a:r>
            <a:r>
              <a:rPr lang="tr-TR" altLang="tr-TR" dirty="0" err="1">
                <a:latin typeface="Arial" charset="0"/>
              </a:rPr>
              <a:t>farabi</a:t>
            </a:r>
            <a:r>
              <a:rPr lang="tr-TR" altLang="tr-TR" dirty="0">
                <a:latin typeface="Arial" charset="0"/>
              </a:rPr>
              <a:t> web sayfasından ulaşabilir.</a:t>
            </a:r>
            <a:r>
              <a:rPr lang="tr-TR" altLang="tr-TR" u="sng" dirty="0">
                <a:latin typeface="Arial" charset="0"/>
              </a:rPr>
              <a:t> (</a:t>
            </a:r>
            <a:r>
              <a:rPr lang="tr-TR" altLang="tr-TR" dirty="0">
                <a:latin typeface="Arial" charset="0"/>
                <a:hlinkClick r:id="rId2"/>
              </a:rPr>
              <a:t>http://farabi.cu.edu.tr/</a:t>
            </a:r>
            <a:r>
              <a:rPr lang="tr-TR" altLang="tr-TR" dirty="0">
                <a:latin typeface="Arial" charset="0"/>
              </a:rPr>
              <a:t>)</a:t>
            </a:r>
          </a:p>
          <a:p>
            <a:pPr algn="just"/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Ders çakışması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dersin açılmaması vb. gibi durumların oluşması halinde 30 gün içerisinde Ders Değişiklik Formu (Ekle-Sil) öğrenci tarafından kendi üniversitesinin bölüm koordinatörünün bilgisi dahilinde 3 orijinal nüsha halinde doldurur. Öğrenci gittiği üniversite Bölüm ve Kurum Koordinatörüne imzalatarak Farabi Ofisine teslim eder. Farabi Ofisi imzaların tamamlanması için öğrencinin bağlı bulunduğu üniversite Kurum Koordinatörlüğüne gönderir.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feragat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Seçilen öğrenci hakkından vazgeçmek isteyebilir!</a:t>
            </a: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Feragat Dilekçesi verir.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• Mazereti uygun görüldüğü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taktirde, programdan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sonra faydalanabilir. 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BURS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2018-2019 Eğitim Öğretim Yılı için Farabi Değişim Programı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kapsamında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giden öğrencilere ödenecek aylık burs miktarının 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ise 4 ay süre ile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belirlenmiştir.</a:t>
            </a:r>
          </a:p>
          <a:p>
            <a:pPr algn="just"/>
            <a:endParaRPr lang="tr-TR" altLang="tr-TR" dirty="0" smtClean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 smtClean="0">
                <a:latin typeface="Arial" charset="0"/>
                <a:cs typeface="Arial" charset="0"/>
              </a:rPr>
              <a:t>Öğrenci</a:t>
            </a:r>
            <a:r>
              <a:rPr lang="tr-TR" altLang="tr-TR" dirty="0">
                <a:latin typeface="Arial" charset="0"/>
                <a:cs typeface="Arial" charset="0"/>
              </a:rPr>
              <a:t>, bursunu </a:t>
            </a:r>
            <a:r>
              <a:rPr lang="tr-TR" altLang="tr-TR" dirty="0" err="1">
                <a:latin typeface="Arial" charset="0"/>
                <a:cs typeface="Arial" charset="0"/>
              </a:rPr>
              <a:t>farabi</a:t>
            </a:r>
            <a:r>
              <a:rPr lang="tr-TR" altLang="tr-TR" dirty="0">
                <a:latin typeface="Arial" charset="0"/>
                <a:cs typeface="Arial" charset="0"/>
              </a:rPr>
              <a:t> öğrencisi olarak ilk ayını tamamladıktan sonra, burs miktarının % 70’ini </a:t>
            </a:r>
            <a:r>
              <a:rPr lang="tr-TR" altLang="tr-TR" dirty="0" smtClean="0">
                <a:latin typeface="Arial" charset="0"/>
                <a:cs typeface="Arial" charset="0"/>
              </a:rPr>
              <a:t>aylıklar </a:t>
            </a:r>
            <a:r>
              <a:rPr lang="tr-TR" altLang="tr-TR" dirty="0">
                <a:latin typeface="Arial" charset="0"/>
                <a:cs typeface="Arial" charset="0"/>
              </a:rPr>
              <a:t>halinde alır. Kalan % 30’luk burs tutarı, programın tamamlanmasından sonra başarı durumuna göre hesaplanarak topluca ödenir.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BURS-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Kamudan maaş alanlar, Sosyal Güvenlik Kurumu (SGK) veya özel teşebbüsten </a:t>
            </a:r>
            <a:r>
              <a:rPr lang="tr-TR" altLang="tr-TR" u="sng" dirty="0">
                <a:solidFill>
                  <a:srgbClr val="FF3300"/>
                </a:solidFill>
                <a:latin typeface="Arial" charset="0"/>
                <a:cs typeface="Arial" charset="0"/>
              </a:rPr>
              <a:t>adlarına prim yatırılanlar</a:t>
            </a:r>
            <a:r>
              <a:rPr lang="tr-TR" altLang="tr-TR" dirty="0">
                <a:solidFill>
                  <a:srgbClr val="FF3300"/>
                </a:solidFill>
                <a:latin typeface="Arial" charset="0"/>
                <a:cs typeface="Arial" charset="0"/>
              </a:rPr>
              <a:t> burstan </a:t>
            </a:r>
            <a:r>
              <a:rPr lang="tr-TR" altLang="tr-TR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faydalanamazlar.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extLst/>
        </p:spPr>
        <p:txBody>
          <a:bodyPr numCol="2">
            <a:normAutofit fontScale="92500"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 YAPILAN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– Bolu Abant İzzet Baysal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2 - Adıyaman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– Aydın Adnan Menderes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4 - Afyon Kocatepe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Üniver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5 - Ağrı İbrahim Çeçen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– Kırşehir Ahi Evran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7 - Akdeniz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8 - Aksaray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9 - Amasya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10 - Anadolu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11 - Ankara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12 - Ardahan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13 - Artvin Çoruh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14 - Atatürk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Ünversitesi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15 - Balıkesir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16 - Bartın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17 - Bilecik Üniversitesi</a:t>
            </a:r>
          </a:p>
          <a:p>
            <a:pPr marL="0" indent="0">
              <a:buNone/>
              <a:defRPr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ÜNİVERSİTELER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18 - Bingöl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19 - Bitlis Eren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20 -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ZonguldakBülent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Ecevit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21 - Celal Bayar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 – Sivas Cumhuriyet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23 - Çanakkale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Onsekiz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Mart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Çankırı Karatekin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25 - Dicle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26 - Dokuz Eylül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Kütahya Dumlupınar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28 - Düzce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29 - Ege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30 - Erciyes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31 - Erzincan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Binali Yıldırım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32 - Eskişehir Osmangazi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33 - Fırat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34 - Gazi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6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813376"/>
          </a:xfrm>
          <a:extLst/>
        </p:spPr>
        <p:txBody>
          <a:bodyPr numCol="2"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35 - Gaziantep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Üniversitesi 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36 – Tokat Gaziosmanpaşa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37 - Giresun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38 - Gümüşhane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39 - Hacettepe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40 - Hakkari Üniversitesi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41 - Harran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42 - Hitit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43 - Iğdır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44 - İnönü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45 - İstanbul Aydın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(Vakıf)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46 - İstanbul Kültür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(Vakıf)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47 - İstanbul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 İzmir Katip Çelebi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49 - Kafkas Üniversitesi</a:t>
            </a: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 Kahramanmaraş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Süt. İmam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51 - Karabük Üniversitesi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52 - Karadeniz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Tek.Üni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53 - Karamanoğlu Mehmet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BeyÜni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54 - Kastamonu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None/>
              <a:defRPr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 Kırıkkale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 Kırklareli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 Kilis 7 Aralık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58 - Kocaeli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59 - Mardin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Artuklu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60 - Marmara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– Burdur Mehmet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Akif Ersoy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62 - Mersin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63 - Mevlana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64 - Mimar Sinan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65 - Muğla Sıtkı Koçman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– Hatay Mustafa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Kemal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67 - Muş Alpaslan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– Tekirdağ Namık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Kemal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69 - Necmettin Erbakan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70 - Nevşehir Üniversitesi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71 - Niğde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Ömer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Halisdemir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72 -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Ondokuz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Mayıs Üniversitesi</a:t>
            </a:r>
          </a:p>
          <a:p>
            <a:pPr marL="0" indent="0">
              <a:buNone/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73 - Ordu Üniversitesi</a:t>
            </a:r>
          </a:p>
          <a:p>
            <a:pPr marL="0" indent="0">
              <a:buNone/>
              <a:defRPr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74 – Osmaniye Korkut Ata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768752"/>
          </a:xfrm>
          <a:extLst/>
        </p:spPr>
        <p:txBody>
          <a:bodyPr numCol="2">
            <a:normAutofit/>
          </a:bodyPr>
          <a:lstStyle/>
          <a:p>
            <a:pPr marL="0" indent="0">
              <a:buNone/>
              <a:defRPr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Pamukkale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76 - Recep Tayyip Erdoğan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77 - Sakarya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78 - Selçuk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79 - Siirt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80 - Sinop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81 - Süleyman Demirel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82 - Şırnak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83 - Toros Üniversitesi(VAKIF)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84 - Trakya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85 - Tunceli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Bursa Uludağ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87 - Uşak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88 - Yıldız Teknik 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89 - Yüzüncü Yıl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Font typeface="Arial" charset="0"/>
              <a:buNone/>
              <a:defRPr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– Erzurum Teknik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91 – Bandırma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Onyedi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Eylül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92 – İskenderun Teknik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93 – Hasan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Kalyoncu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.(VAKIF)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94 –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Yozgat Bozok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(2016-2017 Eğitim-Öğretim yılından itibaren vakıf üniversiteleri ile değişim durdurulmuştur.)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5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ANLAŞMA YAPILAN ÜNİVERSİTELER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97 Üniversite ile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Farabi Değişim Programı Protokolü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imzalanmıştır..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1248"/>
            <a:ext cx="6588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 Ok 4"/>
          <p:cNvSpPr/>
          <p:nvPr/>
        </p:nvSpPr>
        <p:spPr>
          <a:xfrm>
            <a:off x="6876256" y="2270301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66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pPr algn="ctr"/>
            <a:r>
              <a:rPr lang="tr-TR" b="1" dirty="0" smtClean="0"/>
              <a:t>ANLAŞMALI ÜNİVERSİTELER</a:t>
            </a: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1248"/>
            <a:ext cx="6588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1969"/>
              </p:ext>
            </p:extLst>
          </p:nvPr>
        </p:nvGraphicFramePr>
        <p:xfrm>
          <a:off x="395536" y="1052735"/>
          <a:ext cx="5832648" cy="533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4056"/>
                <a:gridCol w="5328592"/>
              </a:tblGrid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Adıyaman Üniversitesi</a:t>
                      </a:r>
                      <a:endParaRPr lang="tr-TR" sz="1400" b="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Afyon Kocatepe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Afyonkarahisar Sağlık Bilimleri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Ağrı İbrahim Çeçen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Akdeniz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Aksaray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Alanya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Aleaddin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Keykubat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Amasya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Anadolu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Ankara Hacı Bayram Veli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Ankara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Ardahan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Artvin Çoruh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 smtClean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Atatürk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Aydın Adnan Menderes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 smtClean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Balıkesir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Bandırma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Onyedi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Eylül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Bartın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Bilecik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Bingöl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Bitlis Eren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Bolu Abant İzzet Baysal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Burdur Mehmet Akif Ersoy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Bursa Teknik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Bursa Uludağ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2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9427257"/>
              </p:ext>
            </p:extLst>
          </p:nvPr>
        </p:nvGraphicFramePr>
        <p:xfrm>
          <a:off x="457200" y="332656"/>
          <a:ext cx="5770984" cy="618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392"/>
                <a:gridCol w="5328592"/>
              </a:tblGrid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Celal Bayar Üniversitesi</a:t>
                      </a:r>
                      <a:endParaRPr lang="tr-TR" sz="1400" b="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Çanakkale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Onsekiz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Mart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Çankırı Karatekin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Dicle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Dokuz Eylül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Düzce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Ege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Erciyes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Erzincan Binali Yıldırım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Erzurum Teknik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36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Eskişehir Osmangazi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37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Eskişehir Teknik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Fırat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39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Gazi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Gaziantep Üniversitesi 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Giresun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42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Gümüşhane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Hacettepe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Hakkari Üniversitesi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Harran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46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Hatay Mustafa Kemal Üniversitesi 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47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Hitit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Iğdır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49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İnönü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İskenderun Teknik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İstanbul Aydın Üniversitesi(VAKIF)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İstanbul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İstanbul Üniversitesi-Cerrahpaşa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İzmir Katip Çelebi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0347095"/>
              </p:ext>
            </p:extLst>
          </p:nvPr>
        </p:nvGraphicFramePr>
        <p:xfrm>
          <a:off x="457200" y="404664"/>
          <a:ext cx="5770984" cy="618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392"/>
                <a:gridCol w="5328592"/>
              </a:tblGrid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55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Kafkas Üniversitesi</a:t>
                      </a:r>
                      <a:endParaRPr lang="tr-TR" sz="1400" b="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Kahramanmaraş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Süt</a:t>
                      </a:r>
                      <a:r>
                        <a:rPr lang="tr-TR" sz="1400" baseline="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çü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imam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57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Karabük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Karadeniz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Teknik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59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Karamanoğlu Mehmet Bey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Kastamonu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Kırıkkale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Kırklareli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Kırşehir Ahi Evran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Kilis 7 Aralık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Kocaeli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66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Kütahya Dumlupınar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67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Kütahya Sağlık Bil.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68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Mardin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Artuklu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69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Marmara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Mersin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Mimar Sinan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Muğla Sıtkı Koçman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Munzur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Muş Alpaslan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Nevşehir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76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Niğde Ömer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Halisdemir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77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Ondokuz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Mayıs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Ordu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Osmaniye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Korkut</a:t>
                      </a:r>
                      <a:r>
                        <a:rPr lang="tr-TR" sz="1400" baseline="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Ata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Pamukkale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Recep Tayyip Erdoğan </a:t>
                      </a:r>
                      <a:r>
                        <a:rPr lang="tr-TR" sz="1400" baseline="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Sakarya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Sakarya Uygulamalı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Bilimler</a:t>
                      </a:r>
                      <a:r>
                        <a:rPr lang="tr-TR" sz="1400" baseline="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1996591"/>
              </p:ext>
            </p:extLst>
          </p:nvPr>
        </p:nvGraphicFramePr>
        <p:xfrm>
          <a:off x="457200" y="404668"/>
          <a:ext cx="5770984" cy="2987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0384"/>
                <a:gridCol w="5400600"/>
              </a:tblGrid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84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Selçuk Üniversitesi</a:t>
                      </a:r>
                      <a:endParaRPr lang="tr-TR" sz="1400" b="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Siirt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86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Sinop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87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Sivas Cumhuriyet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88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Süleyman Demirel Üniversitesi.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89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Tekirdağ Namık Kemal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Tokat Gaziosmanpaşa </a:t>
                      </a:r>
                      <a:r>
                        <a:rPr lang="tr-TR" sz="1400" dirty="0" err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Ünive</a:t>
                      </a: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91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Trabzon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92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Trakya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93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Uşak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94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 Van Yüzüncü Yıl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Yıldız Teknik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96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Yozgat Bozok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97</a:t>
                      </a:r>
                      <a:endParaRPr lang="tr-TR" sz="140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entury Schoolbook" panose="02040604050505020304" pitchFamily="18" charset="0"/>
                          <a:ea typeface="Calibri"/>
                          <a:cs typeface="Arial" panose="020B0604020202020204" pitchFamily="34" charset="0"/>
                        </a:rPr>
                        <a:t>Zonguldak Bülent Ecevit Üniversitesi</a:t>
                      </a:r>
                      <a:endParaRPr lang="tr-TR" sz="1400" dirty="0">
                        <a:effectLst/>
                        <a:latin typeface="Century Schoolbook" panose="020406040505050203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YILLARA GÖREN GİDEN-GELEN ÖĞRENCİ SAYILARI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1409835"/>
              </p:ext>
            </p:extLst>
          </p:nvPr>
        </p:nvGraphicFramePr>
        <p:xfrm>
          <a:off x="971600" y="1268760"/>
          <a:ext cx="6984774" cy="533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8"/>
                <a:gridCol w="2328258"/>
                <a:gridCol w="2328258"/>
              </a:tblGrid>
              <a:tr h="62977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YILLAR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GİDEN ÖĞRENCİ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GELEN ÖĞRENCİ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2009-2010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2010-2011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  <a:tr h="3667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2011-2012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87</a:t>
                      </a:r>
                      <a:endParaRPr lang="tr-TR" dirty="0"/>
                    </a:p>
                  </a:txBody>
                  <a:tcPr/>
                </a:tc>
              </a:tr>
              <a:tr h="3667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118</a:t>
                      </a:r>
                      <a:endParaRPr lang="tr-TR" dirty="0"/>
                    </a:p>
                  </a:txBody>
                  <a:tcPr/>
                </a:tc>
              </a:tr>
              <a:tr h="36674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2013-2014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156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2014-2015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136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2015-2016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97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2016-2017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67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2017-2018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2018-2019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54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2019-2020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67</a:t>
                      </a:r>
                      <a:endParaRPr lang="tr-TR" dirty="0"/>
                    </a:p>
                  </a:txBody>
                  <a:tcPr/>
                </a:tc>
              </a:tr>
              <a:tr h="3998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904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FARABİ DEĞİŞİM PROGRAMI KOORDİNASYON OFİSİ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altLang="tr-TR" dirty="0" err="1" smtClean="0">
                <a:latin typeface="Arial" charset="0"/>
                <a:cs typeface="Arial" charset="0"/>
              </a:rPr>
              <a:t>Neziha</a:t>
            </a:r>
            <a:r>
              <a:rPr lang="tr-TR" altLang="tr-TR" dirty="0" smtClean="0">
                <a:latin typeface="Arial" charset="0"/>
                <a:cs typeface="Arial" charset="0"/>
              </a:rPr>
              <a:t> </a:t>
            </a:r>
            <a:r>
              <a:rPr lang="tr-TR" altLang="tr-TR" dirty="0">
                <a:latin typeface="Arial" charset="0"/>
                <a:cs typeface="Arial" charset="0"/>
              </a:rPr>
              <a:t>KUBİLAY - Kurum Koordinatörü</a:t>
            </a:r>
          </a:p>
          <a:p>
            <a:pPr>
              <a:buNone/>
            </a:pPr>
            <a:r>
              <a:rPr lang="tr-TR" altLang="tr-TR" dirty="0" smtClean="0">
                <a:latin typeface="Arial" charset="0"/>
                <a:cs typeface="Arial" charset="0"/>
              </a:rPr>
              <a:t>Dilek </a:t>
            </a:r>
            <a:r>
              <a:rPr lang="tr-TR" altLang="tr-TR" dirty="0">
                <a:latin typeface="Arial" charset="0"/>
                <a:cs typeface="Arial" charset="0"/>
              </a:rPr>
              <a:t>SÖNMEZ   </a:t>
            </a:r>
            <a:r>
              <a:rPr lang="tr-TR" altLang="tr-TR" dirty="0" smtClean="0">
                <a:latin typeface="Arial" charset="0"/>
                <a:cs typeface="Arial" charset="0"/>
              </a:rPr>
              <a:t> - </a:t>
            </a:r>
            <a:r>
              <a:rPr lang="tr-TR" altLang="tr-TR" dirty="0" err="1" smtClean="0">
                <a:latin typeface="Arial" charset="0"/>
                <a:cs typeface="Arial" charset="0"/>
              </a:rPr>
              <a:t>Giden&amp;Gelen</a:t>
            </a:r>
            <a:r>
              <a:rPr lang="tr-TR" altLang="tr-TR" dirty="0" smtClean="0">
                <a:latin typeface="Arial" charset="0"/>
                <a:cs typeface="Arial" charset="0"/>
              </a:rPr>
              <a:t> Öğrenci Sorumlusu</a:t>
            </a:r>
            <a:endParaRPr lang="tr-TR" altLang="tr-TR" dirty="0">
              <a:latin typeface="Arial" charset="0"/>
              <a:cs typeface="Arial" charset="0"/>
            </a:endParaRPr>
          </a:p>
          <a:p>
            <a:pPr>
              <a:buNone/>
            </a:pPr>
            <a:endParaRPr lang="tr-TR" altLang="tr-TR" sz="1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tr-TR" altLang="tr-TR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tr-TR" altLang="tr-TR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Tel: </a:t>
            </a:r>
            <a:r>
              <a:rPr lang="tr-TR" altLang="tr-TR" dirty="0">
                <a:latin typeface="Arial" charset="0"/>
                <a:cs typeface="Arial" charset="0"/>
              </a:rPr>
              <a:t>0 322 338 7309 / 3386084-3596</a:t>
            </a:r>
          </a:p>
          <a:p>
            <a:pPr>
              <a:buNone/>
            </a:pPr>
            <a:r>
              <a:rPr lang="tr-TR" altLang="tr-TR" b="1" u="sng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Fax</a:t>
            </a:r>
            <a:r>
              <a:rPr lang="tr-TR" altLang="tr-TR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tr-TR" altLang="tr-TR" dirty="0">
                <a:latin typeface="Arial" charset="0"/>
                <a:cs typeface="Arial" charset="0"/>
              </a:rPr>
              <a:t>0 322 338 73 09</a:t>
            </a:r>
          </a:p>
          <a:p>
            <a:pPr marL="0" indent="0">
              <a:buNone/>
            </a:pPr>
            <a:r>
              <a:rPr lang="tr-TR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tr-T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farabi@cu.edu.tr  	 		 		  cukurovafarabi@gmail.com</a:t>
            </a:r>
            <a:endParaRPr lang="tr-TR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İletişim:</a:t>
            </a:r>
            <a:r>
              <a:rPr lang="tr-T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Çukurova Üniversitesi Dış İlişkiler Birimi Binası Farabi Değişim Programı Koordinasyon Ofisi 01330 Sarıçam, ADANA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29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tr-TR" altLang="tr-TR" dirty="0">
              <a:latin typeface="Arial" charset="0"/>
              <a:cs typeface="Arial" charset="0"/>
            </a:endParaRPr>
          </a:p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0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FARABİ DEĞİŞİM PROGRAMI 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altLang="tr-TR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 smtClean="0">
                <a:latin typeface="Arial" charset="0"/>
                <a:cs typeface="Arial" charset="0"/>
              </a:rPr>
              <a:t>Kısaca "Farabi Değişim Programı" olarak adlandırılan Yükseköğretim </a:t>
            </a:r>
            <a:r>
              <a:rPr lang="tr-TR" altLang="tr-TR" dirty="0">
                <a:latin typeface="Arial" charset="0"/>
                <a:cs typeface="Arial" charset="0"/>
              </a:rPr>
              <a:t>K</a:t>
            </a:r>
            <a:r>
              <a:rPr lang="tr-TR" altLang="tr-TR" dirty="0" smtClean="0">
                <a:latin typeface="Arial" charset="0"/>
                <a:cs typeface="Arial" charset="0"/>
              </a:rPr>
              <a:t>urumları </a:t>
            </a:r>
            <a:r>
              <a:rPr lang="tr-TR" altLang="tr-TR" dirty="0">
                <a:latin typeface="Arial" charset="0"/>
                <a:cs typeface="Arial" charset="0"/>
              </a:rPr>
              <a:t>A</a:t>
            </a:r>
            <a:r>
              <a:rPr lang="tr-TR" altLang="tr-TR" dirty="0" smtClean="0">
                <a:latin typeface="Arial" charset="0"/>
                <a:cs typeface="Arial" charset="0"/>
              </a:rPr>
              <a:t>rasında </a:t>
            </a:r>
            <a:r>
              <a:rPr lang="tr-TR" altLang="tr-TR" dirty="0">
                <a:latin typeface="Arial" charset="0"/>
                <a:cs typeface="Arial" charset="0"/>
              </a:rPr>
              <a:t>Ö</a:t>
            </a:r>
            <a:r>
              <a:rPr lang="tr-TR" altLang="tr-TR" dirty="0" smtClean="0">
                <a:latin typeface="Arial" charset="0"/>
                <a:cs typeface="Arial" charset="0"/>
              </a:rPr>
              <a:t>ğrenci </a:t>
            </a:r>
            <a:r>
              <a:rPr lang="tr-TR" altLang="tr-TR" dirty="0">
                <a:latin typeface="Arial" charset="0"/>
                <a:cs typeface="Arial" charset="0"/>
              </a:rPr>
              <a:t>ve </a:t>
            </a:r>
            <a:r>
              <a:rPr lang="tr-TR" altLang="tr-TR" dirty="0" smtClean="0">
                <a:latin typeface="Arial" charset="0"/>
                <a:cs typeface="Arial" charset="0"/>
              </a:rPr>
              <a:t>Öğretim </a:t>
            </a:r>
            <a:r>
              <a:rPr lang="tr-TR" altLang="tr-TR" dirty="0">
                <a:latin typeface="Arial" charset="0"/>
                <a:cs typeface="Arial" charset="0"/>
              </a:rPr>
              <a:t>Ü</a:t>
            </a:r>
            <a:r>
              <a:rPr lang="tr-TR" altLang="tr-TR" dirty="0" smtClean="0">
                <a:latin typeface="Arial" charset="0"/>
                <a:cs typeface="Arial" charset="0"/>
              </a:rPr>
              <a:t>yesi </a:t>
            </a:r>
            <a:r>
              <a:rPr lang="tr-TR" altLang="tr-TR" dirty="0">
                <a:latin typeface="Arial" charset="0"/>
                <a:cs typeface="Arial" charset="0"/>
              </a:rPr>
              <a:t>D</a:t>
            </a:r>
            <a:r>
              <a:rPr lang="tr-TR" altLang="tr-TR" dirty="0" smtClean="0">
                <a:latin typeface="Arial" charset="0"/>
                <a:cs typeface="Arial" charset="0"/>
              </a:rPr>
              <a:t>eğişim </a:t>
            </a:r>
            <a:r>
              <a:rPr lang="tr-TR" altLang="tr-TR" dirty="0">
                <a:latin typeface="Arial" charset="0"/>
                <a:cs typeface="Arial" charset="0"/>
              </a:rPr>
              <a:t>P</a:t>
            </a:r>
            <a:r>
              <a:rPr lang="tr-TR" altLang="tr-TR" dirty="0" smtClean="0">
                <a:latin typeface="Arial" charset="0"/>
                <a:cs typeface="Arial" charset="0"/>
              </a:rPr>
              <a:t>rogramıdır</a:t>
            </a:r>
            <a:r>
              <a:rPr lang="tr-TR" altLang="tr-TR" dirty="0">
                <a:latin typeface="Arial" charset="0"/>
                <a:cs typeface="Arial" charset="0"/>
              </a:rPr>
              <a:t>.  </a:t>
            </a:r>
            <a:br>
              <a:rPr lang="tr-TR" altLang="tr-TR" dirty="0">
                <a:latin typeface="Arial" charset="0"/>
                <a:cs typeface="Arial" charset="0"/>
              </a:rPr>
            </a:br>
            <a:r>
              <a:rPr lang="tr-TR" altLang="tr-TR" dirty="0">
                <a:latin typeface="Arial" charset="0"/>
                <a:cs typeface="Arial" charset="0"/>
              </a:rPr>
              <a:t>(2010 yılında öğretim üyesi değişimi durdurulmuştur</a:t>
            </a:r>
            <a:r>
              <a:rPr lang="tr-TR" altLang="tr-TR" dirty="0" smtClean="0">
                <a:latin typeface="Arial" charset="0"/>
                <a:cs typeface="Arial" charset="0"/>
              </a:rPr>
              <a:t>.)</a:t>
            </a: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 smtClean="0">
                <a:latin typeface="Arial" charset="0"/>
                <a:cs typeface="Arial" charset="0"/>
              </a:rPr>
              <a:t>Farabi </a:t>
            </a:r>
            <a:r>
              <a:rPr lang="tr-TR" altLang="tr-TR" dirty="0">
                <a:latin typeface="Arial" charset="0"/>
                <a:cs typeface="Arial" charset="0"/>
              </a:rPr>
              <a:t>Değişim Programı, öğrencilerin bir veya iki yarıyıl süresince kendi kurumlarının dışında bir  yükseköğretim kurumunda  eğitim faaliyetlerine devam etmelerini amaçlamaktadır</a:t>
            </a:r>
            <a:r>
              <a:rPr lang="tr-TR" altLang="tr-TR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pPr algn="just"/>
            <a:endParaRPr lang="tr-TR" altLang="tr-TR" dirty="0" smtClean="0">
              <a:latin typeface="Arial" charset="0"/>
              <a:cs typeface="Arial" charset="0"/>
            </a:endParaRPr>
          </a:p>
          <a:p>
            <a:pPr algn="just"/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FARABİ DEĞİŞİM PROGRAMI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572000"/>
          </a:xfrm>
        </p:spPr>
        <p:txBody>
          <a:bodyPr/>
          <a:lstStyle/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tr-TR" altLang="tr-TR" dirty="0" smtClean="0">
                <a:latin typeface="Arial" charset="0"/>
                <a:cs typeface="Arial" charset="0"/>
              </a:rPr>
              <a:t>ramın </a:t>
            </a:r>
            <a:r>
              <a:rPr lang="tr-TR" altLang="tr-TR" dirty="0">
                <a:latin typeface="Arial" charset="0"/>
                <a:cs typeface="Arial" charset="0"/>
              </a:rPr>
              <a:t>asıl amacı öğrencilerimizin bilgi, beceri ve yetkinliklerini çeşitlendirerek zenginleştirmek, farklı sosyal ve kültürel ortamların tecrübesine imkan tanımak ve öğrencilerimizin kariyer hedeflerine ulaşmalarına katkı sağlamaktır.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357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FARABİ DEĞİŞİM PROGRAMI PROTOKOLÜ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Program iki </a:t>
            </a:r>
            <a:r>
              <a:rPr lang="tr-TR" altLang="tr-TR" dirty="0" smtClean="0">
                <a:latin typeface="Arial" charset="0"/>
                <a:cs typeface="Arial" charset="0"/>
              </a:rPr>
              <a:t>yükseköğretim kurumu </a:t>
            </a:r>
            <a:r>
              <a:rPr lang="tr-TR" altLang="tr-TR" dirty="0">
                <a:latin typeface="Arial" charset="0"/>
                <a:cs typeface="Arial" charset="0"/>
              </a:rPr>
              <a:t>arasında imzalanan “Farabi Değişim Programı Protokolü ile gerçekleştirilir”.</a:t>
            </a:r>
          </a:p>
          <a:p>
            <a:endParaRPr lang="tr-TR" dirty="0" smtClean="0"/>
          </a:p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İmzacı kurumlar, “Farabi Değişim Programı Protokolü” ile kendi aralarında program kapsamında ortak faaliyetler ve programlar gerçekleştirme konusunda işbirliği yapmayı taahhüt ederler.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KİMLER BAŞVURU YAPABİLİR ?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Örgün eğitim verilen yükseköğretim programlarında kayıtlı </a:t>
            </a:r>
            <a:r>
              <a:rPr lang="tr-TR" altLang="tr-TR" u="sng" dirty="0">
                <a:latin typeface="Arial" charset="0"/>
                <a:cs typeface="Arial" charset="0"/>
              </a:rPr>
              <a:t>ön lisans</a:t>
            </a:r>
            <a:r>
              <a:rPr lang="tr-TR" altLang="tr-TR" dirty="0">
                <a:latin typeface="Arial" charset="0"/>
                <a:cs typeface="Arial" charset="0"/>
              </a:rPr>
              <a:t>, </a:t>
            </a:r>
            <a:r>
              <a:rPr lang="tr-TR" altLang="tr-TR" u="sng" dirty="0">
                <a:latin typeface="Arial" charset="0"/>
                <a:cs typeface="Arial" charset="0"/>
              </a:rPr>
              <a:t>lisans</a:t>
            </a:r>
            <a:r>
              <a:rPr lang="tr-TR" altLang="tr-TR" dirty="0">
                <a:latin typeface="Arial" charset="0"/>
                <a:cs typeface="Arial" charset="0"/>
              </a:rPr>
              <a:t>, </a:t>
            </a:r>
            <a:r>
              <a:rPr lang="tr-TR" altLang="tr-TR" u="sng" dirty="0">
                <a:latin typeface="Arial" charset="0"/>
                <a:cs typeface="Arial" charset="0"/>
              </a:rPr>
              <a:t>yüksek lisans</a:t>
            </a:r>
            <a:r>
              <a:rPr lang="tr-TR" altLang="tr-TR" dirty="0">
                <a:latin typeface="Arial" charset="0"/>
                <a:cs typeface="Arial" charset="0"/>
              </a:rPr>
              <a:t> ve </a:t>
            </a:r>
            <a:r>
              <a:rPr lang="tr-TR" altLang="tr-TR" u="sng" dirty="0">
                <a:latin typeface="Arial" charset="0"/>
                <a:cs typeface="Arial" charset="0"/>
              </a:rPr>
              <a:t>doktora</a:t>
            </a:r>
            <a:r>
              <a:rPr lang="tr-TR" altLang="tr-TR" dirty="0">
                <a:latin typeface="Arial" charset="0"/>
                <a:cs typeface="Arial" charset="0"/>
              </a:rPr>
              <a:t> öğrencileri yararlanabilir</a:t>
            </a:r>
            <a:r>
              <a:rPr lang="tr-TR" altLang="tr-TR" dirty="0" smtClean="0">
                <a:latin typeface="Arial" charset="0"/>
                <a:cs typeface="Arial" charset="0"/>
              </a:rPr>
              <a:t>.</a:t>
            </a:r>
          </a:p>
          <a:p>
            <a:endParaRPr lang="tr-TR" altLang="tr-TR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Ön lisans ve lisans programlarının hazırlık ve birinci sınıfında okuyan </a:t>
            </a:r>
            <a:r>
              <a:rPr lang="tr-TR" altLang="tr-TR" dirty="0" smtClean="0">
                <a:latin typeface="Arial" charset="0"/>
                <a:cs typeface="Arial" charset="0"/>
              </a:rPr>
              <a:t>öğrenciler bu programdan </a:t>
            </a:r>
            <a:r>
              <a:rPr lang="tr-TR" altLang="tr-TR" u="sng" dirty="0" smtClean="0">
                <a:latin typeface="Arial" charset="0"/>
                <a:cs typeface="Arial" charset="0"/>
              </a:rPr>
              <a:t>yararlanamaz. </a:t>
            </a:r>
            <a:r>
              <a:rPr lang="tr-TR" altLang="tr-TR" dirty="0" smtClean="0">
                <a:latin typeface="Arial" charset="0"/>
                <a:cs typeface="Arial" charset="0"/>
              </a:rPr>
              <a:t>(1.sınfta 2.sınıf için başvuru yapılabilir)</a:t>
            </a:r>
          </a:p>
          <a:p>
            <a:pPr algn="just"/>
            <a:endParaRPr lang="tr-TR" altLang="tr-TR" u="sng" dirty="0" smtClean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 smtClean="0">
                <a:latin typeface="Arial" charset="0"/>
                <a:cs typeface="Arial" charset="0"/>
              </a:rPr>
              <a:t>Yüksek </a:t>
            </a:r>
            <a:r>
              <a:rPr lang="tr-TR" altLang="tr-TR" dirty="0">
                <a:latin typeface="Arial" charset="0"/>
                <a:cs typeface="Arial" charset="0"/>
              </a:rPr>
              <a:t>lisans ve doktora öğrencileri, hazırlık ve bilimsel hazırlık dönemleri ile esas eğitime başladıkları ilk yarıyıl için bu programdan </a:t>
            </a:r>
            <a:r>
              <a:rPr lang="tr-TR" altLang="tr-TR" u="sng" dirty="0">
                <a:latin typeface="Arial" charset="0"/>
                <a:cs typeface="Arial" charset="0"/>
              </a:rPr>
              <a:t>yararlanamazlar</a:t>
            </a:r>
            <a:r>
              <a:rPr lang="tr-TR" altLang="tr-TR" u="sng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tr-TR" altLang="tr-TR" u="sng" dirty="0">
              <a:latin typeface="Arial" charset="0"/>
              <a:cs typeface="Arial" charset="0"/>
            </a:endParaRP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endParaRPr lang="tr-TR" altLang="tr-TR" dirty="0">
              <a:latin typeface="Arial" charset="0"/>
              <a:cs typeface="Arial" charset="0"/>
            </a:endParaRP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dirty="0">
                <a:latin typeface="Arial" charset="0"/>
                <a:cs typeface="Arial" charset="0"/>
              </a:rPr>
              <a:t>Üniversitemiz Tıp Fakültesi öğrencileri bu programdan 4. ve 5. sınıfta yararlanabilirler.</a:t>
            </a:r>
          </a:p>
          <a:p>
            <a:pPr algn="just"/>
            <a:endParaRPr lang="tr-TR" altLang="tr-TR" dirty="0" smtClean="0">
              <a:latin typeface="Arial" charset="0"/>
              <a:cs typeface="Arial" charset="0"/>
            </a:endParaRPr>
          </a:p>
          <a:p>
            <a:pPr algn="just"/>
            <a:r>
              <a:rPr lang="tr-TR" altLang="tr-TR" dirty="0" smtClean="0">
                <a:latin typeface="Arial" charset="0"/>
                <a:cs typeface="Arial" charset="0"/>
              </a:rPr>
              <a:t>Öğrenciler </a:t>
            </a:r>
            <a:r>
              <a:rPr lang="tr-TR" altLang="tr-TR" u="sng" dirty="0">
                <a:latin typeface="Arial" charset="0"/>
                <a:cs typeface="Arial" charset="0"/>
              </a:rPr>
              <a:t>her bir eğitim-öğretim kademesinde </a:t>
            </a:r>
            <a:r>
              <a:rPr lang="tr-TR" altLang="tr-TR" dirty="0" smtClean="0">
                <a:latin typeface="Arial" charset="0"/>
                <a:cs typeface="Arial" charset="0"/>
              </a:rPr>
              <a:t>(</a:t>
            </a:r>
            <a:r>
              <a:rPr lang="tr-TR" altLang="tr-TR" dirty="0" err="1">
                <a:latin typeface="Arial" charset="0"/>
                <a:cs typeface="Arial" charset="0"/>
              </a:rPr>
              <a:t>Ö</a:t>
            </a:r>
            <a:r>
              <a:rPr lang="tr-TR" altLang="tr-TR" dirty="0" err="1" smtClean="0">
                <a:latin typeface="Arial" charset="0"/>
                <a:cs typeface="Arial" charset="0"/>
              </a:rPr>
              <a:t>nlisans</a:t>
            </a:r>
            <a:r>
              <a:rPr lang="tr-TR" altLang="tr-TR" dirty="0">
                <a:latin typeface="Arial" charset="0"/>
                <a:cs typeface="Arial" charset="0"/>
              </a:rPr>
              <a:t>, </a:t>
            </a:r>
            <a:r>
              <a:rPr lang="tr-TR" altLang="tr-TR" dirty="0" smtClean="0">
                <a:latin typeface="Arial" charset="0"/>
                <a:cs typeface="Arial" charset="0"/>
              </a:rPr>
              <a:t>Lisans</a:t>
            </a:r>
            <a:r>
              <a:rPr lang="tr-TR" altLang="tr-TR" dirty="0">
                <a:latin typeface="Arial" charset="0"/>
                <a:cs typeface="Arial" charset="0"/>
              </a:rPr>
              <a:t>, Y</a:t>
            </a:r>
            <a:r>
              <a:rPr lang="tr-TR" altLang="tr-TR" dirty="0" smtClean="0">
                <a:latin typeface="Arial" charset="0"/>
                <a:cs typeface="Arial" charset="0"/>
              </a:rPr>
              <a:t>üksek </a:t>
            </a:r>
            <a:r>
              <a:rPr lang="tr-TR" altLang="tr-TR" dirty="0">
                <a:latin typeface="Arial" charset="0"/>
                <a:cs typeface="Arial" charset="0"/>
              </a:rPr>
              <a:t>L</a:t>
            </a:r>
            <a:r>
              <a:rPr lang="tr-TR" altLang="tr-TR" dirty="0" smtClean="0">
                <a:latin typeface="Arial" charset="0"/>
                <a:cs typeface="Arial" charset="0"/>
              </a:rPr>
              <a:t>isans</a:t>
            </a:r>
            <a:r>
              <a:rPr lang="tr-TR" altLang="tr-TR" dirty="0">
                <a:latin typeface="Arial" charset="0"/>
                <a:cs typeface="Arial" charset="0"/>
              </a:rPr>
              <a:t>, </a:t>
            </a:r>
            <a:r>
              <a:rPr lang="tr-TR" altLang="tr-TR" dirty="0" smtClean="0">
                <a:latin typeface="Arial" charset="0"/>
                <a:cs typeface="Arial" charset="0"/>
              </a:rPr>
              <a:t>Doktora) </a:t>
            </a:r>
            <a:r>
              <a:rPr lang="tr-TR" altLang="tr-TR" u="sng" dirty="0">
                <a:latin typeface="Arial" charset="0"/>
                <a:cs typeface="Arial" charset="0"/>
              </a:rPr>
              <a:t>birer kez</a:t>
            </a:r>
            <a:r>
              <a:rPr lang="tr-TR" altLang="tr-TR" dirty="0">
                <a:latin typeface="Arial" charset="0"/>
                <a:cs typeface="Arial" charset="0"/>
              </a:rPr>
              <a:t> Farabi Değişim Programından yararlanabilirler</a:t>
            </a:r>
            <a:r>
              <a:rPr lang="tr-TR" altLang="tr-TR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9668"/>
            <a:ext cx="661987" cy="6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BAŞVURU ŞARTLARI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altLang="tr-TR" b="1" dirty="0">
                <a:latin typeface="Arial" charset="0"/>
                <a:cs typeface="Arial" charset="0"/>
              </a:rPr>
              <a:t>Ön lisans ve lisans öğrencilerinin genel akademik not ortalamasının en az </a:t>
            </a:r>
            <a:r>
              <a:rPr lang="tr-TR" altLang="tr-TR" b="1" u="sng" dirty="0">
                <a:latin typeface="Arial" charset="0"/>
                <a:cs typeface="Arial" charset="0"/>
              </a:rPr>
              <a:t>2.0/4 </a:t>
            </a:r>
            <a:r>
              <a:rPr lang="tr-TR" altLang="tr-TR" b="1" dirty="0">
                <a:latin typeface="Arial" charset="0"/>
                <a:cs typeface="Arial" charset="0"/>
              </a:rPr>
              <a:t>olması, </a:t>
            </a:r>
          </a:p>
          <a:p>
            <a:pPr algn="just"/>
            <a:endParaRPr lang="tr-TR" altLang="tr-TR" b="1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b="1" dirty="0">
                <a:latin typeface="Arial" charset="0"/>
                <a:cs typeface="Arial" charset="0"/>
              </a:rPr>
              <a:t>Yüksek lisans ve doktora öğrencilerinin genel akademik not   ortalamasının en az </a:t>
            </a:r>
            <a:r>
              <a:rPr lang="tr-TR" altLang="tr-TR" b="1" u="sng" dirty="0">
                <a:latin typeface="Arial" charset="0"/>
                <a:cs typeface="Arial" charset="0"/>
              </a:rPr>
              <a:t>2.5/4</a:t>
            </a:r>
            <a:r>
              <a:rPr lang="tr-TR" altLang="tr-TR" b="1" dirty="0">
                <a:latin typeface="Arial" charset="0"/>
                <a:cs typeface="Arial" charset="0"/>
              </a:rPr>
              <a:t> olması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468</TotalTime>
  <Words>1809</Words>
  <Application>Microsoft Office PowerPoint</Application>
  <PresentationFormat>Ekran Gösterisi (4:3)</PresentationFormat>
  <Paragraphs>480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Cumba</vt:lpstr>
      <vt:lpstr>Document</vt:lpstr>
      <vt:lpstr>FARABİ DEĞİŞİM PROGRAMI TANITIMI</vt:lpstr>
      <vt:lpstr>PowerPoint Sunusu</vt:lpstr>
      <vt:lpstr>PowerPoint Sunusu</vt:lpstr>
      <vt:lpstr>FARABİ DEĞİŞİM PROGRAMI </vt:lpstr>
      <vt:lpstr>FARABİ DEĞİŞİM PROGRAMI </vt:lpstr>
      <vt:lpstr>FARABİ DEĞİŞİM PROGRAMI PROTOKOLÜ</vt:lpstr>
      <vt:lpstr>KİMLER BAŞVURU YAPABİLİR ?</vt:lpstr>
      <vt:lpstr>PowerPoint Sunusu</vt:lpstr>
      <vt:lpstr>BAŞVURU ŞARTLARI</vt:lpstr>
      <vt:lpstr>BAŞVURUDA DİKKAT EDİLMESİ GEREKEN KONULAR</vt:lpstr>
      <vt:lpstr>PowerPoint Sunusu</vt:lpstr>
      <vt:lpstr>FARABİ BAŞVURUSU İLANLARI</vt:lpstr>
      <vt:lpstr>BAŞVURU İÇİN HAZIRLANACAK BELGELER</vt:lpstr>
      <vt:lpstr>BAŞVURULARIN DEĞERLENDİRİLMESİ VE ÖĞRENCİ SEÇİMİ</vt:lpstr>
      <vt:lpstr> DEĞİŞİM PROGRAMINDAN YARARLANMAYA HAK KAZANAN ÖĞRENCİLER </vt:lpstr>
      <vt:lpstr>ÖĞRENİM PROTOKOLÜ NEDİR?</vt:lpstr>
      <vt:lpstr>PowerPoint Sunusu</vt:lpstr>
      <vt:lpstr>PowerPoint Sunusu</vt:lpstr>
      <vt:lpstr>PowerPoint Sunusu</vt:lpstr>
      <vt:lpstr>PowerPoint Sunusu</vt:lpstr>
      <vt:lpstr>Öğrenim protokolünü kim hazırlar</vt:lpstr>
      <vt:lpstr>PowerPoint Sunusu</vt:lpstr>
      <vt:lpstr>feragat</vt:lpstr>
      <vt:lpstr>BURS</vt:lpstr>
      <vt:lpstr>BURS-</vt:lpstr>
      <vt:lpstr>PowerPoint Sunusu</vt:lpstr>
      <vt:lpstr>PowerPoint Sunusu</vt:lpstr>
      <vt:lpstr>PowerPoint Sunusu</vt:lpstr>
      <vt:lpstr>ANLAŞMA YAPILAN ÜNİVERSİTELER</vt:lpstr>
      <vt:lpstr>ANLAŞMALI ÜNİVERSİTELER</vt:lpstr>
      <vt:lpstr>PowerPoint Sunusu</vt:lpstr>
      <vt:lpstr>PowerPoint Sunusu</vt:lpstr>
      <vt:lpstr>PowerPoint Sunusu</vt:lpstr>
      <vt:lpstr>YILLARA GÖREN GİDEN-GELEN ÖĞRENCİ SAYILARI</vt:lpstr>
      <vt:lpstr>FARABİ DEĞİŞİM PROGRAMI KOORDİNASYON OFİSİ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Şeref</cp:lastModifiedBy>
  <cp:revision>46</cp:revision>
  <dcterms:created xsi:type="dcterms:W3CDTF">2016-10-24T08:07:06Z</dcterms:created>
  <dcterms:modified xsi:type="dcterms:W3CDTF">2019-09-09T13:27:38Z</dcterms:modified>
</cp:coreProperties>
</file>