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8" r:id="rId3"/>
    <p:sldId id="266" r:id="rId4"/>
    <p:sldId id="265" r:id="rId5"/>
    <p:sldId id="264" r:id="rId6"/>
    <p:sldId id="267" r:id="rId7"/>
    <p:sldId id="268" r:id="rId8"/>
    <p:sldId id="275" r:id="rId9"/>
    <p:sldId id="281" r:id="rId10"/>
    <p:sldId id="282" r:id="rId11"/>
    <p:sldId id="276" r:id="rId12"/>
    <p:sldId id="270" r:id="rId13"/>
    <p:sldId id="271" r:id="rId14"/>
    <p:sldId id="277" r:id="rId15"/>
    <p:sldId id="278" r:id="rId16"/>
    <p:sldId id="272" r:id="rId17"/>
    <p:sldId id="273" r:id="rId18"/>
    <p:sldId id="283" r:id="rId19"/>
    <p:sldId id="274" r:id="rId20"/>
    <p:sldId id="280" r:id="rId21"/>
    <p:sldId id="257" r:id="rId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6" d="100"/>
          <a:sy n="76" d="100"/>
        </p:scale>
        <p:origin x="-480" y="12"/>
      </p:cViewPr>
      <p:guideLst>
        <p:guide orient="horz" pos="2160"/>
        <p:guide pos="3840"/>
      </p:guideLst>
    </p:cSldViewPr>
  </p:slideViewPr>
  <p:notesTextViewPr>
    <p:cViewPr>
      <p:scale>
        <a:sx n="1" d="1"/>
        <a:sy n="1" d="1"/>
      </p:scale>
      <p:origin x="0" y="0"/>
    </p:cViewPr>
  </p:notesTextViewPr>
  <p:sorterViewPr>
    <p:cViewPr>
      <p:scale>
        <a:sx n="100" d="100"/>
        <a:sy n="100" d="100"/>
      </p:scale>
      <p:origin x="0" y="-19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4D3DC4B3-23FC-4018-A308-208AD1CAAEA9}" type="datetimeFigureOut">
              <a:rPr lang="tr-TR" smtClean="0"/>
              <a:t>09.09.2019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418477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D3DC4B3-23FC-4018-A308-208AD1CAAEA9}" type="datetimeFigureOut">
              <a:rPr lang="tr-TR" smtClean="0"/>
              <a:t>09.09.2019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380212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D3DC4B3-23FC-4018-A308-208AD1CAAEA9}" type="datetimeFigureOut">
              <a:rPr lang="tr-TR" smtClean="0"/>
              <a:t>09.09.2019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11283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D3DC4B3-23FC-4018-A308-208AD1CAAEA9}" type="datetimeFigureOut">
              <a:rPr lang="tr-TR" smtClean="0"/>
              <a:t>09.09.2019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168793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4D3DC4B3-23FC-4018-A308-208AD1CAAEA9}" type="datetimeFigureOut">
              <a:rPr lang="tr-TR" smtClean="0"/>
              <a:t>09.09.2019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3691126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D3DC4B3-23FC-4018-A308-208AD1CAAEA9}" type="datetimeFigureOut">
              <a:rPr lang="tr-TR" smtClean="0"/>
              <a:t>09.09.2019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24518530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D3DC4B3-23FC-4018-A308-208AD1CAAEA9}" type="datetimeFigureOut">
              <a:rPr lang="tr-TR" smtClean="0"/>
              <a:t>09.09.2019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97997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D3DC4B3-23FC-4018-A308-208AD1CAAEA9}" type="datetimeFigureOut">
              <a:rPr lang="tr-TR" smtClean="0"/>
              <a:t>09.09.2019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178394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D3DC4B3-23FC-4018-A308-208AD1CAAEA9}" type="datetimeFigureOut">
              <a:rPr lang="tr-TR" smtClean="0"/>
              <a:t>09.09.2019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123061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D3DC4B3-23FC-4018-A308-208AD1CAAEA9}" type="datetimeFigureOut">
              <a:rPr lang="tr-TR" smtClean="0"/>
              <a:t>09.09.2019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146487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D3DC4B3-23FC-4018-A308-208AD1CAAEA9}" type="datetimeFigureOut">
              <a:rPr lang="tr-TR" smtClean="0"/>
              <a:t>09.09.2019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D388382-596D-4E9A-B08B-7B067F600889}" type="slidenum">
              <a:rPr lang="tr-TR" smtClean="0"/>
              <a:t>‹#›</a:t>
            </a:fld>
            <a:endParaRPr lang="tr-TR"/>
          </a:p>
        </p:txBody>
      </p:sp>
    </p:spTree>
    <p:extLst>
      <p:ext uri="{BB962C8B-B14F-4D97-AF65-F5344CB8AC3E}">
        <p14:creationId xmlns:p14="http://schemas.microsoft.com/office/powerpoint/2010/main" val="3749282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DC4B3-23FC-4018-A308-208AD1CAAEA9}" type="datetimeFigureOut">
              <a:rPr lang="tr-TR" smtClean="0"/>
              <a:t>09.09.2019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88382-596D-4E9A-B08B-7B067F600889}" type="slidenum">
              <a:rPr lang="tr-TR" smtClean="0"/>
              <a:t>‹#›</a:t>
            </a:fld>
            <a:endParaRPr lang="tr-TR"/>
          </a:p>
        </p:txBody>
      </p:sp>
    </p:spTree>
    <p:extLst>
      <p:ext uri="{BB962C8B-B14F-4D97-AF65-F5344CB8AC3E}">
        <p14:creationId xmlns:p14="http://schemas.microsoft.com/office/powerpoint/2010/main" val="354243298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2000" b="-2000"/>
          </a:stretch>
        </a:blip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0" y="14990"/>
            <a:ext cx="12191999" cy="2383437"/>
          </a:xfrm>
        </p:spPr>
        <p:txBody>
          <a:bodyPr>
            <a:normAutofit/>
          </a:bodyPr>
          <a:lstStyle/>
          <a:p>
            <a: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t>Çukurova Üniversitesi</a:t>
            </a:r>
            <a:b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br>
            <a: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t>Sağlık Kültür ve Spor Daire Başkanlığı</a:t>
            </a:r>
            <a:b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br>
            <a:r>
              <a:rPr lang="tr-TR" sz="5400" dirty="0" err="1" smtClean="0">
                <a:solidFill>
                  <a:schemeClr val="accent4">
                    <a:lumMod val="20000"/>
                    <a:lumOff val="80000"/>
                  </a:schemeClr>
                </a:solidFill>
                <a:latin typeface="Times New Roman" panose="02020603050405020304" pitchFamily="18" charset="0"/>
                <a:cs typeface="Times New Roman" panose="02020603050405020304" pitchFamily="18" charset="0"/>
              </a:rPr>
              <a:t>Medikososyal</a:t>
            </a:r>
            <a:r>
              <a:rPr lang="tr-TR" sz="5400" dirty="0" smtClean="0">
                <a:solidFill>
                  <a:schemeClr val="accent4">
                    <a:lumMod val="20000"/>
                    <a:lumOff val="80000"/>
                  </a:schemeClr>
                </a:solidFill>
                <a:latin typeface="Times New Roman" panose="02020603050405020304" pitchFamily="18" charset="0"/>
                <a:cs typeface="Times New Roman" panose="02020603050405020304" pitchFamily="18" charset="0"/>
              </a:rPr>
              <a:t> Merkezi</a:t>
            </a:r>
            <a:endParaRPr lang="tr-TR" sz="5400" dirty="0">
              <a:solidFill>
                <a:schemeClr val="accent4">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010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5853" y="323560"/>
            <a:ext cx="11097491" cy="964913"/>
          </a:xfrm>
        </p:spPr>
        <p:txBody>
          <a:bodyPr>
            <a:noAutofit/>
          </a:bodyPr>
          <a:lstStyle/>
          <a:p>
            <a:pPr algn="ctr"/>
            <a:r>
              <a:rPr lang="tr-TR" dirty="0">
                <a:latin typeface="Times New Roman" panose="02020603050405020304" pitchFamily="18" charset="0"/>
                <a:cs typeface="Times New Roman" panose="02020603050405020304" pitchFamily="18" charset="0"/>
              </a:rPr>
              <a:t>ÇÜ. Tıp Fakültesi Aile </a:t>
            </a:r>
            <a:r>
              <a:rPr lang="tr-TR" dirty="0" smtClean="0">
                <a:latin typeface="Times New Roman" panose="02020603050405020304" pitchFamily="18" charset="0"/>
                <a:cs typeface="Times New Roman" panose="02020603050405020304" pitchFamily="18" charset="0"/>
              </a:rPr>
              <a:t>Hekimliği A.D. </a:t>
            </a:r>
            <a:r>
              <a:rPr lang="tr-TR" dirty="0">
                <a:latin typeface="Times New Roman" panose="02020603050405020304" pitchFamily="18" charset="0"/>
                <a:cs typeface="Times New Roman" panose="02020603050405020304" pitchFamily="18" charset="0"/>
              </a:rPr>
              <a:t>Poliklinik Hizmetleri	</a:t>
            </a:r>
          </a:p>
        </p:txBody>
      </p:sp>
      <p:sp>
        <p:nvSpPr>
          <p:cNvPr id="3" name="İçerik Yer Tutucusu 2"/>
          <p:cNvSpPr>
            <a:spLocks noGrp="1"/>
          </p:cNvSpPr>
          <p:nvPr>
            <p:ph idx="1"/>
          </p:nvPr>
        </p:nvSpPr>
        <p:spPr>
          <a:xfrm>
            <a:off x="374754" y="1663909"/>
            <a:ext cx="7030387" cy="4542020"/>
          </a:xfrm>
        </p:spPr>
        <p:txBody>
          <a:bodyPr>
            <a:normAutofit lnSpcReduction="10000"/>
          </a:bodyPr>
          <a:lstStyle/>
          <a:p>
            <a:pPr marL="0" indent="0">
              <a:buNone/>
            </a:pPr>
            <a:r>
              <a:rPr lang="tr-TR" dirty="0">
                <a:latin typeface="Times New Roman" panose="02020603050405020304" pitchFamily="18" charset="0"/>
                <a:cs typeface="Times New Roman" panose="02020603050405020304" pitchFamily="18" charset="0"/>
              </a:rPr>
              <a:t>	</a:t>
            </a:r>
            <a:endParaRPr lang="tr-TR" dirty="0" smtClean="0">
              <a:latin typeface="Times New Roman" panose="02020603050405020304" pitchFamily="18" charset="0"/>
              <a:cs typeface="Times New Roman" panose="02020603050405020304" pitchFamily="18" charset="0"/>
            </a:endParaRPr>
          </a:p>
          <a:p>
            <a:pPr marL="0" indent="0">
              <a:buNone/>
            </a:pPr>
            <a:endParaRPr lang="tr-TR" dirty="0">
              <a:latin typeface="Times New Roman" panose="02020603050405020304" pitchFamily="18" charset="0"/>
              <a:cs typeface="Times New Roman" panose="02020603050405020304" pitchFamily="18" charset="0"/>
            </a:endParaRPr>
          </a:p>
          <a:p>
            <a:pPr marL="0" indent="0">
              <a:buNone/>
            </a:pPr>
            <a:r>
              <a:rPr lang="tr-TR" dirty="0" smtClean="0">
                <a:latin typeface="Times New Roman" panose="02020603050405020304" pitchFamily="18" charset="0"/>
                <a:cs typeface="Times New Roman" panose="02020603050405020304" pitchFamily="18" charset="0"/>
              </a:rPr>
              <a:t>	Balcalı </a:t>
            </a:r>
            <a:r>
              <a:rPr lang="tr-TR" dirty="0">
                <a:latin typeface="Times New Roman" panose="02020603050405020304" pitchFamily="18" charset="0"/>
                <a:cs typeface="Times New Roman" panose="02020603050405020304" pitchFamily="18" charset="0"/>
              </a:rPr>
              <a:t>Hastanesine (3.basamak) bağlı bir poliklinik olarak birinci basamak tanı ve tedavi hizmeti vermektedir. </a:t>
            </a:r>
            <a:endParaRPr lang="tr-TR" dirty="0" smtClean="0">
              <a:latin typeface="Times New Roman" panose="02020603050405020304" pitchFamily="18" charset="0"/>
              <a:cs typeface="Times New Roman" panose="02020603050405020304" pitchFamily="18" charset="0"/>
            </a:endParaRPr>
          </a:p>
          <a:p>
            <a:pPr marL="0" indent="0">
              <a:buNone/>
            </a:pP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Tetkikler </a:t>
            </a:r>
            <a:r>
              <a:rPr lang="tr-TR" dirty="0">
                <a:latin typeface="Times New Roman" panose="02020603050405020304" pitchFamily="18" charset="0"/>
                <a:cs typeface="Times New Roman" panose="02020603050405020304" pitchFamily="18" charset="0"/>
              </a:rPr>
              <a:t>için kan ve idrar numuneleri kurumda alınmakta, </a:t>
            </a:r>
            <a:r>
              <a:rPr lang="tr-TR" dirty="0" smtClean="0">
                <a:latin typeface="Times New Roman" panose="02020603050405020304" pitchFamily="18" charset="0"/>
                <a:cs typeface="Times New Roman" panose="02020603050405020304" pitchFamily="18" charset="0"/>
              </a:rPr>
              <a:t>Balcalı </a:t>
            </a:r>
            <a:r>
              <a:rPr lang="tr-TR" dirty="0">
                <a:latin typeface="Times New Roman" panose="02020603050405020304" pitchFamily="18" charset="0"/>
                <a:cs typeface="Times New Roman" panose="02020603050405020304" pitchFamily="18" charset="0"/>
              </a:rPr>
              <a:t>Hastanesine gönderilmektedir. Sonuçlar poliklinik hekiminden alınmaktadır. Yine gerekli durumlarda Balcalı Hastanesi polikliniklerinden konsültasyon istenmektedir. </a:t>
            </a:r>
            <a:endParaRPr lang="tr-TR" sz="32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622" y="1528997"/>
            <a:ext cx="3747853" cy="4997137"/>
          </a:xfrm>
          <a:prstGeom prst="rect">
            <a:avLst/>
          </a:prstGeom>
        </p:spPr>
      </p:pic>
    </p:spTree>
    <p:extLst>
      <p:ext uri="{BB962C8B-B14F-4D97-AF65-F5344CB8AC3E}">
        <p14:creationId xmlns:p14="http://schemas.microsoft.com/office/powerpoint/2010/main" val="3196940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26579"/>
            <a:ext cx="10515600" cy="1325563"/>
          </a:xfrm>
        </p:spPr>
        <p:txBody>
          <a:bodyPr/>
          <a:lstStyle/>
          <a:p>
            <a:pPr algn="ctr"/>
            <a:r>
              <a:rPr lang="tr-TR" dirty="0">
                <a:latin typeface="Times New Roman" panose="02020603050405020304" pitchFamily="18" charset="0"/>
                <a:cs typeface="Times New Roman" panose="02020603050405020304" pitchFamily="18" charset="0"/>
              </a:rPr>
              <a:t>Diyet ve Sağlıklı Beslenme Hizmetleri</a:t>
            </a:r>
            <a:br>
              <a:rPr lang="tr-TR"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3957403"/>
            <a:ext cx="10515600" cy="1753849"/>
          </a:xfrm>
        </p:spPr>
        <p:txBody>
          <a:bodyPr>
            <a:noAutofit/>
          </a:bodyPr>
          <a:lstStyle/>
          <a:p>
            <a:pPr marL="0" indent="0">
              <a:buNone/>
            </a:pPr>
            <a:r>
              <a:rPr lang="tr-TR" dirty="0" smtClean="0">
                <a:latin typeface="Times New Roman" panose="02020603050405020304" pitchFamily="18" charset="0"/>
                <a:cs typeface="Times New Roman" panose="02020603050405020304" pitchFamily="18" charset="0"/>
              </a:rPr>
              <a:t>	</a:t>
            </a:r>
          </a:p>
          <a:p>
            <a:pPr marL="0" indent="0">
              <a:buNone/>
            </a:pPr>
            <a:r>
              <a:rPr lang="tr-TR"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Üniversitemizin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öğrencilerine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akademik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idari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personeli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bakmakla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yükümlü</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oldukları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bireylerine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emeklilerine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beslenme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eğitimi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danışmanlığı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beslenmelerini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düzenler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takip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eder</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ileri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tetkik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tedavisi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gereken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hastaları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ilgili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kuruluşlara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yönlendirir</a:t>
            </a:r>
            <a:r>
              <a:rPr lang="en-US" dirty="0">
                <a:latin typeface="Times New Roman" panose="02020603050405020304" pitchFamily="18" charset="0"/>
                <a:cs typeface="Times New Roman" panose="02020603050405020304" pitchFamily="18" charset="0"/>
              </a:rPr>
              <a:t>.</a:t>
            </a:r>
            <a:endParaRPr lang="tr-TR" dirty="0">
              <a:latin typeface="Times New Roman" panose="02020603050405020304" pitchFamily="18" charset="0"/>
              <a:cs typeface="Times New Roman" panose="02020603050405020304" pitchFamily="18" charset="0"/>
            </a:endParaRPr>
          </a:p>
          <a:p>
            <a:pPr marL="0" indent="0">
              <a:buNone/>
            </a:pPr>
            <a:r>
              <a:rPr lang="tr-TR" dirty="0"/>
              <a:t> </a:t>
            </a:r>
          </a:p>
          <a:p>
            <a:endParaRPr lang="tr-TR"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0723" y="1123315"/>
            <a:ext cx="4350553" cy="3262915"/>
          </a:xfrm>
          <a:prstGeom prst="rect">
            <a:avLst/>
          </a:prstGeom>
        </p:spPr>
      </p:pic>
    </p:spTree>
    <p:extLst>
      <p:ext uri="{BB962C8B-B14F-4D97-AF65-F5344CB8AC3E}">
        <p14:creationId xmlns:p14="http://schemas.microsoft.com/office/powerpoint/2010/main" val="3845177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latin typeface="Times New Roman" panose="02020603050405020304" pitchFamily="18" charset="0"/>
                <a:cs typeface="Times New Roman" panose="02020603050405020304" pitchFamily="18" charset="0"/>
              </a:rPr>
              <a:t>Psikolojik Danışma ve Rehberlik Birimi</a:t>
            </a:r>
          </a:p>
        </p:txBody>
      </p:sp>
      <p:sp>
        <p:nvSpPr>
          <p:cNvPr id="3" name="İçerik Yer Tutucusu 2"/>
          <p:cNvSpPr>
            <a:spLocks noGrp="1"/>
          </p:cNvSpPr>
          <p:nvPr>
            <p:ph idx="1"/>
          </p:nvPr>
        </p:nvSpPr>
        <p:spPr>
          <a:xfrm>
            <a:off x="838200" y="4961745"/>
            <a:ext cx="10515600" cy="1530012"/>
          </a:xfrm>
        </p:spPr>
        <p:txBody>
          <a:bodyPr/>
          <a:lstStyle/>
          <a:p>
            <a:pPr marL="0" indent="0">
              <a:buNone/>
            </a:pPr>
            <a:r>
              <a:rPr lang="tr-TR" dirty="0" smtClean="0"/>
              <a:t>	 </a:t>
            </a:r>
            <a:r>
              <a:rPr lang="tr-TR" dirty="0">
                <a:latin typeface="Times New Roman" panose="02020603050405020304" pitchFamily="18" charset="0"/>
                <a:cs typeface="Times New Roman" panose="02020603050405020304" pitchFamily="18" charset="0"/>
              </a:rPr>
              <a:t>Merkezimizden psikolojik sorunlarınızın yanında; kendini tanıma ve geliştirme, insanlarla daha iyi iletişim kurabilme, üniversiteye uyum ve eğitim ile ilgili sorunlarınızın çözümü için de yardım alabilirsiniz. </a:t>
            </a:r>
          </a:p>
        </p:txBody>
      </p:sp>
      <p:pic>
        <p:nvPicPr>
          <p:cNvPr id="5" name="Resim 4"/>
          <p:cNvPicPr>
            <a:picLocks noChangeAspect="1"/>
          </p:cNvPicPr>
          <p:nvPr/>
        </p:nvPicPr>
        <p:blipFill>
          <a:blip r:embed="rId2"/>
          <a:stretch>
            <a:fillRect/>
          </a:stretch>
        </p:blipFill>
        <p:spPr>
          <a:xfrm>
            <a:off x="3066581" y="1690688"/>
            <a:ext cx="6058837" cy="2908242"/>
          </a:xfrm>
          <a:prstGeom prst="rect">
            <a:avLst/>
          </a:prstGeom>
        </p:spPr>
      </p:pic>
    </p:spTree>
    <p:extLst>
      <p:ext uri="{BB962C8B-B14F-4D97-AF65-F5344CB8AC3E}">
        <p14:creationId xmlns:p14="http://schemas.microsoft.com/office/powerpoint/2010/main" val="1727461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Psikolojik Danışma ve Rehberlik Birimi</a:t>
            </a:r>
          </a:p>
        </p:txBody>
      </p:sp>
      <p:sp>
        <p:nvSpPr>
          <p:cNvPr id="3" name="İçerik Yer Tutucusu 2"/>
          <p:cNvSpPr>
            <a:spLocks noGrp="1"/>
          </p:cNvSpPr>
          <p:nvPr>
            <p:ph idx="1"/>
          </p:nvPr>
        </p:nvSpPr>
        <p:spPr>
          <a:xfrm>
            <a:off x="318656" y="4332157"/>
            <a:ext cx="11035144" cy="2159599"/>
          </a:xfrm>
        </p:spPr>
        <p:txBody>
          <a:bodyPr/>
          <a:lstStyle/>
          <a:p>
            <a:pPr marL="0" indent="0">
              <a:buNone/>
            </a:pPr>
            <a:r>
              <a:rPr lang="tr-TR" dirty="0" smtClean="0"/>
              <a:t>-Bireysel </a:t>
            </a:r>
            <a:r>
              <a:rPr lang="tr-TR" dirty="0"/>
              <a:t>psikolojik danışma</a:t>
            </a:r>
          </a:p>
          <a:p>
            <a:pPr marL="0" indent="0">
              <a:buNone/>
            </a:pPr>
            <a:r>
              <a:rPr lang="tr-TR" dirty="0" smtClean="0"/>
              <a:t>-Grupla </a:t>
            </a:r>
            <a:r>
              <a:rPr lang="tr-TR" dirty="0"/>
              <a:t>psikolojik danışma</a:t>
            </a:r>
          </a:p>
          <a:p>
            <a:pPr marL="0" indent="0">
              <a:buNone/>
            </a:pPr>
            <a:r>
              <a:rPr lang="tr-TR" dirty="0" smtClean="0"/>
              <a:t>-Psikolojik </a:t>
            </a:r>
            <a:r>
              <a:rPr lang="tr-TR" dirty="0"/>
              <a:t>testler</a:t>
            </a:r>
          </a:p>
          <a:p>
            <a:pPr marL="0" indent="0">
              <a:buNone/>
            </a:pPr>
            <a:r>
              <a:rPr lang="tr-TR" dirty="0" smtClean="0"/>
              <a:t>-Konferans</a:t>
            </a:r>
            <a:r>
              <a:rPr lang="tr-TR" dirty="0"/>
              <a:t>, seminer, söyleşi </a:t>
            </a:r>
            <a:r>
              <a:rPr lang="tr-TR" dirty="0" err="1" smtClean="0"/>
              <a:t>vb</a:t>
            </a:r>
            <a:r>
              <a:rPr lang="tr-TR" dirty="0" smtClean="0"/>
              <a:t> </a:t>
            </a:r>
            <a:r>
              <a:rPr lang="tr-TR" dirty="0"/>
              <a:t>eğitim çalışmaları </a:t>
            </a:r>
            <a:r>
              <a:rPr lang="tr-TR" dirty="0" smtClean="0"/>
              <a:t>şeklinde yürütülmektedir</a:t>
            </a:r>
            <a:r>
              <a:rPr lang="tr-TR" dirty="0"/>
              <a:t>.</a:t>
            </a:r>
          </a:p>
          <a:p>
            <a:endParaRPr lang="tr-TR" dirty="0"/>
          </a:p>
        </p:txBody>
      </p:sp>
      <p:pic>
        <p:nvPicPr>
          <p:cNvPr id="4" name="Resim 3"/>
          <p:cNvPicPr>
            <a:picLocks noChangeAspect="1"/>
          </p:cNvPicPr>
          <p:nvPr/>
        </p:nvPicPr>
        <p:blipFill>
          <a:blip r:embed="rId2"/>
          <a:stretch>
            <a:fillRect/>
          </a:stretch>
        </p:blipFill>
        <p:spPr>
          <a:xfrm>
            <a:off x="4200665" y="1864914"/>
            <a:ext cx="3790669" cy="2467243"/>
          </a:xfrm>
          <a:prstGeom prst="rect">
            <a:avLst/>
          </a:prstGeom>
        </p:spPr>
      </p:pic>
    </p:spTree>
    <p:extLst>
      <p:ext uri="{BB962C8B-B14F-4D97-AF65-F5344CB8AC3E}">
        <p14:creationId xmlns:p14="http://schemas.microsoft.com/office/powerpoint/2010/main" val="813540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288" y="83512"/>
            <a:ext cx="10515600" cy="1325563"/>
          </a:xfrm>
        </p:spPr>
        <p:txBody>
          <a:bodyPr/>
          <a:lstStyle/>
          <a:p>
            <a:pPr algn="ctr"/>
            <a:r>
              <a:rPr lang="tr-TR" dirty="0">
                <a:latin typeface="Times New Roman" panose="02020603050405020304" pitchFamily="18" charset="0"/>
                <a:cs typeface="Times New Roman" panose="02020603050405020304" pitchFamily="18" charset="0"/>
              </a:rPr>
              <a:t>Tedavi Hizmetleri</a:t>
            </a:r>
          </a:p>
        </p:txBody>
      </p:sp>
      <p:sp>
        <p:nvSpPr>
          <p:cNvPr id="3" name="İçerik Yer Tutucusu 2"/>
          <p:cNvSpPr>
            <a:spLocks noGrp="1"/>
          </p:cNvSpPr>
          <p:nvPr>
            <p:ph idx="1"/>
          </p:nvPr>
        </p:nvSpPr>
        <p:spPr>
          <a:xfrm>
            <a:off x="703288" y="5056001"/>
            <a:ext cx="10515600" cy="1644603"/>
          </a:xfrm>
        </p:spPr>
        <p:txBody>
          <a:bodyPr/>
          <a:lstStyle/>
          <a:p>
            <a:pPr marL="0" indent="0">
              <a:buNone/>
            </a:pP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Merkezimizde ilk </a:t>
            </a:r>
            <a:r>
              <a:rPr lang="tr-TR" dirty="0">
                <a:latin typeface="Times New Roman" panose="02020603050405020304" pitchFamily="18" charset="0"/>
                <a:cs typeface="Times New Roman" panose="02020603050405020304" pitchFamily="18" charset="0"/>
              </a:rPr>
              <a:t>ve acil tedavi uygulamalar reçete ile belgelenmiş </a:t>
            </a:r>
            <a:r>
              <a:rPr lang="tr-TR" dirty="0" smtClean="0">
                <a:latin typeface="Times New Roman" panose="02020603050405020304" pitchFamily="18" charset="0"/>
                <a:cs typeface="Times New Roman" panose="02020603050405020304" pitchFamily="18" charset="0"/>
              </a:rPr>
              <a:t>enjeksiyonlarının </a:t>
            </a:r>
            <a:r>
              <a:rPr lang="tr-TR" dirty="0">
                <a:latin typeface="Times New Roman" panose="02020603050405020304" pitchFamily="18" charset="0"/>
                <a:cs typeface="Times New Roman" panose="02020603050405020304" pitchFamily="18" charset="0"/>
              </a:rPr>
              <a:t>yapılması, pansuman, kan </a:t>
            </a:r>
            <a:r>
              <a:rPr lang="tr-TR" dirty="0" smtClean="0">
                <a:latin typeface="Times New Roman" panose="02020603050405020304" pitchFamily="18" charset="0"/>
                <a:cs typeface="Times New Roman" panose="02020603050405020304" pitchFamily="18" charset="0"/>
              </a:rPr>
              <a:t>alımı, ateş, nabız, </a:t>
            </a:r>
            <a:r>
              <a:rPr lang="tr-TR" dirty="0">
                <a:latin typeface="Times New Roman" panose="02020603050405020304" pitchFamily="18" charset="0"/>
                <a:cs typeface="Times New Roman" panose="02020603050405020304" pitchFamily="18" charset="0"/>
              </a:rPr>
              <a:t>tansiyon takibi ve danışmanlık hizmeti verilmektedir.</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797" y="1304144"/>
            <a:ext cx="4012581" cy="3646926"/>
          </a:xfrm>
          <a:prstGeom prst="rect">
            <a:avLst/>
          </a:prstGeom>
        </p:spPr>
      </p:pic>
    </p:spTree>
    <p:extLst>
      <p:ext uri="{BB962C8B-B14F-4D97-AF65-F5344CB8AC3E}">
        <p14:creationId xmlns:p14="http://schemas.microsoft.com/office/powerpoint/2010/main" val="1679210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09863"/>
            <a:ext cx="10515600" cy="869429"/>
          </a:xfrm>
        </p:spPr>
        <p:txBody>
          <a:bodyPr/>
          <a:lstStyle/>
          <a:p>
            <a:pPr algn="ctr"/>
            <a:r>
              <a:rPr lang="tr-TR" dirty="0">
                <a:latin typeface="Times New Roman" panose="02020603050405020304" pitchFamily="18" charset="0"/>
                <a:cs typeface="Times New Roman" panose="02020603050405020304" pitchFamily="18" charset="0"/>
              </a:rPr>
              <a:t>Aşı </a:t>
            </a:r>
            <a:r>
              <a:rPr lang="tr-TR" dirty="0" smtClean="0">
                <a:latin typeface="Times New Roman" panose="02020603050405020304" pitchFamily="18" charset="0"/>
                <a:cs typeface="Times New Roman" panose="02020603050405020304" pitchFamily="18" charset="0"/>
              </a:rPr>
              <a:t>Hizmetleri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1349114"/>
            <a:ext cx="5082915" cy="5157632"/>
          </a:xfrm>
        </p:spPr>
        <p:txBody>
          <a:bodyPr>
            <a:normAutofit lnSpcReduction="10000"/>
          </a:bodyPr>
          <a:lstStyle/>
          <a:p>
            <a:pPr marL="0" indent="0">
              <a:buNone/>
            </a:pPr>
            <a:r>
              <a:rPr lang="tr-TR" dirty="0">
                <a:latin typeface="Times New Roman" panose="02020603050405020304" pitchFamily="18" charset="0"/>
                <a:cs typeface="Times New Roman" panose="02020603050405020304" pitchFamily="18" charset="0"/>
              </a:rPr>
              <a:t>	</a:t>
            </a:r>
            <a:endParaRPr lang="tr-TR" dirty="0" smtClean="0">
              <a:latin typeface="Times New Roman" panose="02020603050405020304" pitchFamily="18" charset="0"/>
              <a:cs typeface="Times New Roman" panose="02020603050405020304" pitchFamily="18" charset="0"/>
            </a:endParaRPr>
          </a:p>
          <a:p>
            <a:pPr marL="0" indent="0">
              <a:buNone/>
            </a:pP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Bulaşıcı </a:t>
            </a:r>
            <a:r>
              <a:rPr lang="tr-TR" dirty="0">
                <a:latin typeface="Times New Roman" panose="02020603050405020304" pitchFamily="18" charset="0"/>
                <a:cs typeface="Times New Roman" panose="02020603050405020304" pitchFamily="18" charset="0"/>
              </a:rPr>
              <a:t>hastalıklar için, risk gurubunu oluşturan fakülte ve yüksekokulların; Tıp Fakültesi, Diş Hekimliği Fakültesi, Sağlık Bilimleri Fakültesi, Sağlık Hizmetleri Meslek Yüksek Okulu öğrencilerine tetkik sonuçlarına göre </a:t>
            </a:r>
            <a:r>
              <a:rPr lang="tr-TR" dirty="0" smtClean="0">
                <a:latin typeface="Times New Roman" panose="02020603050405020304" pitchFamily="18" charset="0"/>
                <a:cs typeface="Times New Roman" panose="02020603050405020304" pitchFamily="18" charset="0"/>
              </a:rPr>
              <a:t>[Hepatit </a:t>
            </a:r>
            <a:r>
              <a:rPr lang="tr-TR" dirty="0">
                <a:latin typeface="Times New Roman" panose="02020603050405020304" pitchFamily="18" charset="0"/>
                <a:cs typeface="Times New Roman" panose="02020603050405020304" pitchFamily="18" charset="0"/>
              </a:rPr>
              <a:t>B, Hepatit A, KKK </a:t>
            </a:r>
            <a:r>
              <a:rPr lang="tr-TR" dirty="0" smtClean="0">
                <a:latin typeface="Times New Roman" panose="02020603050405020304" pitchFamily="18" charset="0"/>
                <a:cs typeface="Times New Roman" panose="02020603050405020304" pitchFamily="18" charset="0"/>
              </a:rPr>
              <a:t>(kızamık-kızamıkçık-kabakulak), Suçiçeği] </a:t>
            </a:r>
            <a:r>
              <a:rPr lang="tr-TR" dirty="0">
                <a:latin typeface="Times New Roman" panose="02020603050405020304" pitchFamily="18" charset="0"/>
                <a:cs typeface="Times New Roman" panose="02020603050405020304" pitchFamily="18" charset="0"/>
              </a:rPr>
              <a:t>aşıları ve Difteri </a:t>
            </a:r>
            <a:r>
              <a:rPr lang="tr-TR" dirty="0" smtClean="0">
                <a:latin typeface="Times New Roman" panose="02020603050405020304" pitchFamily="18" charset="0"/>
                <a:cs typeface="Times New Roman" panose="02020603050405020304" pitchFamily="18" charset="0"/>
              </a:rPr>
              <a:t>/Tetanos </a:t>
            </a:r>
            <a:r>
              <a:rPr lang="tr-TR" dirty="0">
                <a:latin typeface="Times New Roman" panose="02020603050405020304" pitchFamily="18" charset="0"/>
                <a:cs typeface="Times New Roman" panose="02020603050405020304" pitchFamily="18" charset="0"/>
              </a:rPr>
              <a:t>Mevsimler </a:t>
            </a:r>
            <a:r>
              <a:rPr lang="tr-TR" dirty="0" err="1">
                <a:latin typeface="Times New Roman" panose="02020603050405020304" pitchFamily="18" charset="0"/>
                <a:cs typeface="Times New Roman" panose="02020603050405020304" pitchFamily="18" charset="0"/>
              </a:rPr>
              <a:t>İnfluenza</a:t>
            </a:r>
            <a:r>
              <a:rPr lang="tr-TR" dirty="0">
                <a:latin typeface="Times New Roman" panose="02020603050405020304" pitchFamily="18" charset="0"/>
                <a:cs typeface="Times New Roman" panose="02020603050405020304" pitchFamily="18" charset="0"/>
              </a:rPr>
              <a:t> aşıları uygulanır.</a:t>
            </a:r>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0367" y="1200228"/>
            <a:ext cx="5554155" cy="5306518"/>
          </a:xfrm>
          <a:prstGeom prst="rect">
            <a:avLst/>
          </a:prstGeom>
        </p:spPr>
      </p:pic>
    </p:spTree>
    <p:extLst>
      <p:ext uri="{BB962C8B-B14F-4D97-AF65-F5344CB8AC3E}">
        <p14:creationId xmlns:p14="http://schemas.microsoft.com/office/powerpoint/2010/main" val="3024643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latin typeface="Times New Roman" panose="02020603050405020304" pitchFamily="18" charset="0"/>
                <a:cs typeface="Times New Roman" panose="02020603050405020304" pitchFamily="18" charset="0"/>
              </a:rPr>
              <a:t>Eğitici Seminerler</a:t>
            </a:r>
          </a:p>
        </p:txBody>
      </p:sp>
      <p:sp>
        <p:nvSpPr>
          <p:cNvPr id="3" name="İçerik Yer Tutucusu 2"/>
          <p:cNvSpPr>
            <a:spLocks noGrp="1"/>
          </p:cNvSpPr>
          <p:nvPr>
            <p:ph idx="1"/>
          </p:nvPr>
        </p:nvSpPr>
        <p:spPr/>
        <p:txBody>
          <a:bodyPr>
            <a:normAutofit lnSpcReduction="10000"/>
          </a:bodyPr>
          <a:lstStyle/>
          <a:p>
            <a:pPr marL="0" indent="0">
              <a:buNone/>
            </a:pPr>
            <a:r>
              <a:rPr lang="tr-TR" dirty="0" smtClean="0">
                <a:latin typeface="Times New Roman" panose="02020603050405020304" pitchFamily="18" charset="0"/>
                <a:cs typeface="Times New Roman" panose="02020603050405020304" pitchFamily="18" charset="0"/>
              </a:rPr>
              <a:t> -Madde </a:t>
            </a:r>
            <a:r>
              <a:rPr lang="tr-TR" dirty="0">
                <a:latin typeface="Times New Roman" panose="02020603050405020304" pitchFamily="18" charset="0"/>
                <a:cs typeface="Times New Roman" panose="02020603050405020304" pitchFamily="18" charset="0"/>
              </a:rPr>
              <a:t>Bağımlılığı ve Korunma Yolları</a:t>
            </a:r>
          </a:p>
          <a:p>
            <a:pPr marL="0" indent="0">
              <a:buNone/>
            </a:pPr>
            <a:r>
              <a:rPr lang="tr-TR" dirty="0" smtClean="0">
                <a:latin typeface="Times New Roman" panose="02020603050405020304" pitchFamily="18" charset="0"/>
                <a:cs typeface="Times New Roman" panose="02020603050405020304" pitchFamily="18" charset="0"/>
              </a:rPr>
              <a:t> -Cinsel </a:t>
            </a:r>
            <a:r>
              <a:rPr lang="tr-TR" dirty="0">
                <a:latin typeface="Times New Roman" panose="02020603050405020304" pitchFamily="18" charset="0"/>
                <a:cs typeface="Times New Roman" panose="02020603050405020304" pitchFamily="18" charset="0"/>
              </a:rPr>
              <a:t>Sağlık ve Cinsel Yolla Bulaşan Enfeksiyonlar</a:t>
            </a:r>
          </a:p>
          <a:p>
            <a:pPr marL="0" indent="0">
              <a:buNone/>
            </a:pPr>
            <a:r>
              <a:rPr lang="tr-TR" dirty="0" smtClean="0">
                <a:latin typeface="Times New Roman" panose="02020603050405020304" pitchFamily="18" charset="0"/>
                <a:cs typeface="Times New Roman" panose="02020603050405020304" pitchFamily="18" charset="0"/>
              </a:rPr>
              <a:t> -Gebelik </a:t>
            </a:r>
            <a:r>
              <a:rPr lang="tr-TR" dirty="0">
                <a:latin typeface="Times New Roman" panose="02020603050405020304" pitchFamily="18" charset="0"/>
                <a:cs typeface="Times New Roman" panose="02020603050405020304" pitchFamily="18" charset="0"/>
              </a:rPr>
              <a:t>Ve Gebeliği Önleme Yöntemleri</a:t>
            </a:r>
          </a:p>
          <a:p>
            <a:pPr marL="0" indent="0">
              <a:buNone/>
            </a:pPr>
            <a:r>
              <a:rPr lang="tr-TR" dirty="0" smtClean="0">
                <a:latin typeface="Times New Roman" panose="02020603050405020304" pitchFamily="18" charset="0"/>
                <a:cs typeface="Times New Roman" panose="02020603050405020304" pitchFamily="18" charset="0"/>
              </a:rPr>
              <a:t> -Psikolojik </a:t>
            </a:r>
            <a:r>
              <a:rPr lang="tr-TR" dirty="0">
                <a:latin typeface="Times New Roman" panose="02020603050405020304" pitchFamily="18" charset="0"/>
                <a:cs typeface="Times New Roman" panose="02020603050405020304" pitchFamily="18" charset="0"/>
              </a:rPr>
              <a:t>destek</a:t>
            </a:r>
          </a:p>
          <a:p>
            <a:pPr marL="0" indent="0">
              <a:buNone/>
            </a:pPr>
            <a:r>
              <a:rPr lang="tr-TR" dirty="0" smtClean="0">
                <a:latin typeface="Times New Roman" panose="02020603050405020304" pitchFamily="18" charset="0"/>
                <a:cs typeface="Times New Roman" panose="02020603050405020304" pitchFamily="18" charset="0"/>
              </a:rPr>
              <a:t> -Kişisel </a:t>
            </a:r>
            <a:r>
              <a:rPr lang="tr-TR" dirty="0">
                <a:latin typeface="Times New Roman" panose="02020603050405020304" pitchFamily="18" charset="0"/>
                <a:cs typeface="Times New Roman" panose="02020603050405020304" pitchFamily="18" charset="0"/>
              </a:rPr>
              <a:t>Hijyen </a:t>
            </a:r>
          </a:p>
          <a:p>
            <a:pPr marL="0" indent="0">
              <a:buNone/>
            </a:pPr>
            <a:r>
              <a:rPr lang="tr-TR" dirty="0" smtClean="0">
                <a:latin typeface="Times New Roman" panose="02020603050405020304" pitchFamily="18" charset="0"/>
                <a:cs typeface="Times New Roman" panose="02020603050405020304" pitchFamily="18" charset="0"/>
              </a:rPr>
              <a:t> -Beslenme </a:t>
            </a:r>
            <a:endParaRPr lang="tr-TR" dirty="0">
              <a:latin typeface="Times New Roman" panose="02020603050405020304" pitchFamily="18" charset="0"/>
              <a:cs typeface="Times New Roman" panose="02020603050405020304" pitchFamily="18" charset="0"/>
            </a:endParaRPr>
          </a:p>
          <a:p>
            <a:pPr marL="0" indent="0">
              <a:buNone/>
            </a:pPr>
            <a:r>
              <a:rPr lang="tr-TR" dirty="0" smtClean="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pPr marL="0" indent="0">
              <a:buNone/>
            </a:pPr>
            <a:r>
              <a:rPr lang="tr-TR" dirty="0" smtClean="0">
                <a:latin typeface="Times New Roman" panose="02020603050405020304" pitchFamily="18" charset="0"/>
                <a:cs typeface="Times New Roman" panose="02020603050405020304" pitchFamily="18" charset="0"/>
              </a:rPr>
              <a:t>	Her </a:t>
            </a:r>
            <a:r>
              <a:rPr lang="tr-TR" dirty="0">
                <a:latin typeface="Times New Roman" panose="02020603050405020304" pitchFamily="18" charset="0"/>
                <a:cs typeface="Times New Roman" panose="02020603050405020304" pitchFamily="18" charset="0"/>
              </a:rPr>
              <a:t>yıl üniversitemize yeni kayıt yaptıran öğrenciler ile bir araya gelinerek seminerler düzenlenmektedir. </a:t>
            </a:r>
          </a:p>
        </p:txBody>
      </p:sp>
    </p:spTree>
    <p:extLst>
      <p:ext uri="{BB962C8B-B14F-4D97-AF65-F5344CB8AC3E}">
        <p14:creationId xmlns:p14="http://schemas.microsoft.com/office/powerpoint/2010/main" val="3887257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latin typeface="Times New Roman" panose="02020603050405020304" pitchFamily="18" charset="0"/>
                <a:cs typeface="Times New Roman" panose="02020603050405020304" pitchFamily="18" charset="0"/>
              </a:rPr>
              <a:t>Medikososyal</a:t>
            </a:r>
            <a:r>
              <a:rPr lang="tr-TR" dirty="0">
                <a:latin typeface="Times New Roman" panose="02020603050405020304" pitchFamily="18" charset="0"/>
                <a:cs typeface="Times New Roman" panose="02020603050405020304" pitchFamily="18" charset="0"/>
              </a:rPr>
              <a:t> Merkezine Nasıl </a:t>
            </a:r>
            <a:r>
              <a:rPr lang="tr-TR" dirty="0" smtClean="0">
                <a:latin typeface="Times New Roman" panose="02020603050405020304" pitchFamily="18" charset="0"/>
                <a:cs typeface="Times New Roman" panose="02020603050405020304" pitchFamily="18" charset="0"/>
              </a:rPr>
              <a:t>Başvurabilirsiniz?</a:t>
            </a:r>
            <a:r>
              <a:rPr lang="tr-TR" dirty="0"/>
              <a:t/>
            </a:r>
            <a:br>
              <a:rPr lang="tr-TR" dirty="0"/>
            </a:br>
            <a:endParaRPr lang="tr-TR" dirty="0"/>
          </a:p>
        </p:txBody>
      </p:sp>
      <p:sp>
        <p:nvSpPr>
          <p:cNvPr id="3" name="İçerik Yer Tutucusu 2"/>
          <p:cNvSpPr>
            <a:spLocks noGrp="1"/>
          </p:cNvSpPr>
          <p:nvPr>
            <p:ph idx="1"/>
          </p:nvPr>
        </p:nvSpPr>
        <p:spPr>
          <a:xfrm>
            <a:off x="838199" y="4581992"/>
            <a:ext cx="10515600" cy="1909763"/>
          </a:xfrm>
        </p:spPr>
        <p:txBody>
          <a:bodyPr/>
          <a:lstStyle/>
          <a:p>
            <a:pPr marL="0" indent="0">
              <a:buNone/>
            </a:pPr>
            <a:r>
              <a:rPr lang="tr-TR" dirty="0" smtClean="0">
                <a:latin typeface="Times New Roman" panose="02020603050405020304" pitchFamily="18" charset="0"/>
                <a:cs typeface="Times New Roman" panose="02020603050405020304" pitchFamily="18" charset="0"/>
              </a:rPr>
              <a:t>1. B </a:t>
            </a:r>
            <a:r>
              <a:rPr lang="tr-TR" dirty="0">
                <a:latin typeface="Times New Roman" panose="02020603050405020304" pitchFamily="18" charset="0"/>
                <a:cs typeface="Times New Roman" panose="02020603050405020304" pitchFamily="18" charset="0"/>
              </a:rPr>
              <a:t>girişinde kayıt odasında ilgili kişiye başvurulur  </a:t>
            </a:r>
          </a:p>
          <a:p>
            <a:pPr marL="0" indent="0">
              <a:buNone/>
            </a:pPr>
            <a:r>
              <a:rPr lang="tr-TR" dirty="0" smtClean="0">
                <a:latin typeface="Times New Roman" panose="02020603050405020304" pitchFamily="18" charset="0"/>
                <a:cs typeface="Times New Roman" panose="02020603050405020304" pitchFamily="18" charset="0"/>
              </a:rPr>
              <a:t>2. Kayıt </a:t>
            </a:r>
            <a:r>
              <a:rPr lang="tr-TR" dirty="0">
                <a:latin typeface="Times New Roman" panose="02020603050405020304" pitchFamily="18" charset="0"/>
                <a:cs typeface="Times New Roman" panose="02020603050405020304" pitchFamily="18" charset="0"/>
              </a:rPr>
              <a:t>işlemi yaptırılarak ilgili doktora yönlendirilir. </a:t>
            </a:r>
          </a:p>
          <a:p>
            <a:pPr marL="0" indent="0">
              <a:buNone/>
            </a:pPr>
            <a:r>
              <a:rPr lang="tr-TR" dirty="0" smtClean="0">
                <a:latin typeface="Times New Roman" panose="02020603050405020304" pitchFamily="18" charset="0"/>
                <a:cs typeface="Times New Roman" panose="02020603050405020304" pitchFamily="18" charset="0"/>
              </a:rPr>
              <a:t>3. Muayene </a:t>
            </a:r>
            <a:r>
              <a:rPr lang="tr-TR" dirty="0">
                <a:latin typeface="Times New Roman" panose="02020603050405020304" pitchFamily="18" charset="0"/>
                <a:cs typeface="Times New Roman" panose="02020603050405020304" pitchFamily="18" charset="0"/>
              </a:rPr>
              <a:t>ücreti ödenmez.</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1213" y="1044314"/>
            <a:ext cx="5729573" cy="3222885"/>
          </a:xfrm>
          <a:prstGeom prst="rect">
            <a:avLst/>
          </a:prstGeom>
        </p:spPr>
      </p:pic>
    </p:spTree>
    <p:extLst>
      <p:ext uri="{BB962C8B-B14F-4D97-AF65-F5344CB8AC3E}">
        <p14:creationId xmlns:p14="http://schemas.microsoft.com/office/powerpoint/2010/main" val="340413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2047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latin typeface="Times New Roman" panose="02020603050405020304" pitchFamily="18" charset="0"/>
                <a:cs typeface="Times New Roman" panose="02020603050405020304" pitchFamily="18" charset="0"/>
              </a:rPr>
              <a:t>Reçete Bedellerinin Ödenmesi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2566623"/>
            <a:ext cx="10515600" cy="3489404"/>
          </a:xfrm>
        </p:spPr>
        <p:txBody>
          <a:bodyPr/>
          <a:lstStyle/>
          <a:p>
            <a:pPr marL="0" indent="0">
              <a:buNone/>
            </a:pPr>
            <a:r>
              <a:rPr lang="tr-TR" dirty="0" smtClean="0">
                <a:latin typeface="Times New Roman" panose="02020603050405020304" pitchFamily="18" charset="0"/>
                <a:cs typeface="Times New Roman" panose="02020603050405020304" pitchFamily="18" charset="0"/>
              </a:rPr>
              <a:t>	Merkezimizde verilen hizmetler ücretsizdir. Ancak reçete bedelleri kişilerin sosyal güvenlik kurumları, sosyal güvencesi olmayan kişilerin ise kendilerince karşılanmaktadır.</a:t>
            </a:r>
          </a:p>
          <a:p>
            <a:pPr marL="0" indent="0">
              <a:buNone/>
            </a:pPr>
            <a:r>
              <a:rPr lang="tr-TR" dirty="0" smtClean="0">
                <a:latin typeface="Times New Roman" panose="02020603050405020304" pitchFamily="18" charset="0"/>
                <a:cs typeface="Times New Roman" panose="02020603050405020304" pitchFamily="18" charset="0"/>
              </a:rPr>
              <a:t>	ÇÜTF Aile Hekimliği Polikliniği Balcalı Hastanesine bağlı bir birim olarak çalıştığı için 3.Basamak olarak değerlendirilmekte ve muayene katkı ücreti alınmaktadır.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447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latin typeface="Times New Roman" panose="02020603050405020304" pitchFamily="18" charset="0"/>
                <a:cs typeface="Times New Roman" panose="02020603050405020304" pitchFamily="18" charset="0"/>
              </a:rPr>
              <a:t>Medikososyal</a:t>
            </a:r>
            <a:r>
              <a:rPr lang="tr-TR" dirty="0" smtClean="0">
                <a:latin typeface="Times New Roman" panose="02020603050405020304" pitchFamily="18" charset="0"/>
                <a:cs typeface="Times New Roman" panose="02020603050405020304" pitchFamily="18" charset="0"/>
              </a:rPr>
              <a:t> Merkezi</a:t>
            </a:r>
            <a:endParaRPr lang="tr-TR" dirty="0"/>
          </a:p>
        </p:txBody>
      </p:sp>
      <p:sp>
        <p:nvSpPr>
          <p:cNvPr id="3" name="İçerik Yer Tutucusu 2"/>
          <p:cNvSpPr>
            <a:spLocks noGrp="1"/>
          </p:cNvSpPr>
          <p:nvPr>
            <p:ph idx="1"/>
          </p:nvPr>
        </p:nvSpPr>
        <p:spPr>
          <a:xfrm>
            <a:off x="254833" y="5066674"/>
            <a:ext cx="11098967" cy="1791325"/>
          </a:xfrm>
        </p:spPr>
        <p:txBody>
          <a:bodyPr/>
          <a:lstStyle/>
          <a:p>
            <a:pPr marL="457200" lvl="1" indent="0">
              <a:buNone/>
            </a:pPr>
            <a:r>
              <a:rPr lang="tr-TR" dirty="0" smtClean="0">
                <a:latin typeface="Times New Roman" panose="02020603050405020304" pitchFamily="18" charset="0"/>
                <a:cs typeface="Times New Roman" panose="02020603050405020304" pitchFamily="18" charset="0"/>
              </a:rPr>
              <a:t>	Sağlık sistemindeki değişikliklere uyum sağlayacak şekilde yapılandırılan </a:t>
            </a:r>
            <a:r>
              <a:rPr lang="tr-TR" dirty="0" err="1" smtClean="0">
                <a:latin typeface="Times New Roman" panose="02020603050405020304" pitchFamily="18" charset="0"/>
                <a:cs typeface="Times New Roman" panose="02020603050405020304" pitchFamily="18" charset="0"/>
              </a:rPr>
              <a:t>Medikososyal</a:t>
            </a:r>
            <a:r>
              <a:rPr lang="tr-TR" dirty="0" smtClean="0">
                <a:latin typeface="Times New Roman" panose="02020603050405020304" pitchFamily="18" charset="0"/>
                <a:cs typeface="Times New Roman" panose="02020603050405020304" pitchFamily="18" charset="0"/>
              </a:rPr>
              <a:t> Merkezimizin amacı; üniversitemiz öğrencilerinin, çalışanlarının, çalışanlarının bakmakla yükümlü oldukları aile bireylerinin ve emeklilerinin nitelikli birinci basamak sağlık hizmetleri almasının sağlanmasıdır.</a:t>
            </a:r>
            <a:endParaRPr lang="tr-TR"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4426" y="1690688"/>
            <a:ext cx="5329835" cy="2998032"/>
          </a:xfrm>
          <a:prstGeom prst="rect">
            <a:avLst/>
          </a:prstGeom>
        </p:spPr>
      </p:pic>
    </p:spTree>
    <p:extLst>
      <p:ext uri="{BB962C8B-B14F-4D97-AF65-F5344CB8AC3E}">
        <p14:creationId xmlns:p14="http://schemas.microsoft.com/office/powerpoint/2010/main" val="439170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31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İçerik Yer Tutucusu 3"/>
          <p:cNvSpPr>
            <a:spLocks noGrp="1"/>
          </p:cNvSpPr>
          <p:nvPr>
            <p:ph idx="1"/>
          </p:nvPr>
        </p:nvSpPr>
        <p:spPr>
          <a:xfrm>
            <a:off x="-190501" y="5530361"/>
            <a:ext cx="6362700" cy="1072662"/>
          </a:xfrm>
        </p:spPr>
        <p:txBody>
          <a:bodyPr/>
          <a:lstStyle/>
          <a:p>
            <a:pPr marL="0" indent="0" algn="ctr">
              <a:buNone/>
            </a:pPr>
            <a:r>
              <a:rPr lang="tr-TR" dirty="0" smtClean="0">
                <a:latin typeface="Times New Roman" panose="02020603050405020304" pitchFamily="18" charset="0"/>
                <a:cs typeface="Times New Roman" panose="02020603050405020304" pitchFamily="18" charset="0"/>
              </a:rPr>
              <a:t>Sağlıklı ve başarılı bir eğitim dönemi geçirmeniz dileğiyle…</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3772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latin typeface="Times New Roman" panose="02020603050405020304" pitchFamily="18" charset="0"/>
                <a:cs typeface="Times New Roman" panose="02020603050405020304" pitchFamily="18" charset="0"/>
              </a:rPr>
              <a:t>Medikososyal</a:t>
            </a:r>
            <a:r>
              <a:rPr lang="tr-TR" dirty="0" smtClean="0">
                <a:latin typeface="Times New Roman" panose="02020603050405020304" pitchFamily="18" charset="0"/>
                <a:cs typeface="Times New Roman" panose="02020603050405020304" pitchFamily="18" charset="0"/>
              </a:rPr>
              <a:t> Merkezi</a:t>
            </a: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p:txBody>
          <a:bodyPr/>
          <a:lstStyle/>
          <a:p>
            <a:r>
              <a:rPr lang="tr-TR" dirty="0" smtClean="0">
                <a:latin typeface="Times New Roman" panose="02020603050405020304" pitchFamily="18" charset="0"/>
                <a:cs typeface="Times New Roman" panose="02020603050405020304" pitchFamily="18" charset="0"/>
              </a:rPr>
              <a:t>1 Uzman hekim </a:t>
            </a:r>
          </a:p>
          <a:p>
            <a:r>
              <a:rPr lang="tr-TR" dirty="0" smtClean="0">
                <a:latin typeface="Times New Roman" panose="02020603050405020304" pitchFamily="18" charset="0"/>
                <a:cs typeface="Times New Roman" panose="02020603050405020304" pitchFamily="18" charset="0"/>
              </a:rPr>
              <a:t>3 Pratisyen hekim,  </a:t>
            </a:r>
          </a:p>
          <a:p>
            <a:r>
              <a:rPr lang="tr-TR" dirty="0" smtClean="0">
                <a:latin typeface="Times New Roman" panose="02020603050405020304" pitchFamily="18" charset="0"/>
                <a:cs typeface="Times New Roman" panose="02020603050405020304" pitchFamily="18" charset="0"/>
              </a:rPr>
              <a:t>1 Diyetisyen</a:t>
            </a:r>
          </a:p>
          <a:p>
            <a:r>
              <a:rPr lang="tr-TR" dirty="0" smtClean="0">
                <a:latin typeface="Times New Roman" panose="02020603050405020304" pitchFamily="18" charset="0"/>
                <a:cs typeface="Times New Roman" panose="02020603050405020304" pitchFamily="18" charset="0"/>
              </a:rPr>
              <a:t>2 Uzman Psikolojik danışman, </a:t>
            </a:r>
          </a:p>
          <a:p>
            <a:r>
              <a:rPr lang="tr-TR" dirty="0" smtClean="0">
                <a:latin typeface="Times New Roman" panose="02020603050405020304" pitchFamily="18" charset="0"/>
                <a:cs typeface="Times New Roman" panose="02020603050405020304" pitchFamily="18" charset="0"/>
              </a:rPr>
              <a:t>1 Sosyal hizmet uzmanı, </a:t>
            </a:r>
          </a:p>
          <a:p>
            <a:r>
              <a:rPr lang="tr-TR" dirty="0" smtClean="0">
                <a:latin typeface="Times New Roman" panose="02020603050405020304" pitchFamily="18" charset="0"/>
                <a:cs typeface="Times New Roman" panose="02020603050405020304" pitchFamily="18" charset="0"/>
              </a:rPr>
              <a:t>6 Hemşire, </a:t>
            </a:r>
            <a:r>
              <a:rPr lang="tr-TR" dirty="0">
                <a:latin typeface="Times New Roman" panose="02020603050405020304" pitchFamily="18" charset="0"/>
                <a:cs typeface="Times New Roman" panose="02020603050405020304" pitchFamily="18" charset="0"/>
              </a:rPr>
              <a:t>9</a:t>
            </a:r>
            <a:r>
              <a:rPr lang="tr-TR" dirty="0" smtClean="0">
                <a:latin typeface="Times New Roman" panose="02020603050405020304" pitchFamily="18" charset="0"/>
                <a:cs typeface="Times New Roman" panose="02020603050405020304" pitchFamily="18" charset="0"/>
              </a:rPr>
              <a:t> memur ve 3 yardımcı personel</a:t>
            </a:r>
          </a:p>
          <a:p>
            <a:pPr marL="0" indent="0">
              <a:buNone/>
            </a:pPr>
            <a:r>
              <a:rPr lang="tr-TR" dirty="0" smtClean="0">
                <a:latin typeface="Times New Roman" panose="02020603050405020304" pitchFamily="18" charset="0"/>
                <a:cs typeface="Times New Roman" panose="02020603050405020304" pitchFamily="18" charset="0"/>
              </a:rPr>
              <a:t>Toplam 26 kişilik kadro  ile hizmet vermektedir.</a:t>
            </a:r>
          </a:p>
          <a:p>
            <a:endParaRPr lang="tr-TR" dirty="0"/>
          </a:p>
        </p:txBody>
      </p:sp>
    </p:spTree>
    <p:extLst>
      <p:ext uri="{BB962C8B-B14F-4D97-AF65-F5344CB8AC3E}">
        <p14:creationId xmlns:p14="http://schemas.microsoft.com/office/powerpoint/2010/main" val="4004156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81965" y="1385082"/>
            <a:ext cx="10973512" cy="5472918"/>
          </a:xfrm>
          <a:prstGeom prst="rect">
            <a:avLst/>
          </a:prstGeom>
        </p:spPr>
      </p:pic>
      <p:sp>
        <p:nvSpPr>
          <p:cNvPr id="7" name="Unvan 6"/>
          <p:cNvSpPr>
            <a:spLocks noGrp="1"/>
          </p:cNvSpPr>
          <p:nvPr>
            <p:ph type="title"/>
          </p:nvPr>
        </p:nvSpPr>
        <p:spPr/>
        <p:txBody>
          <a:bodyPr/>
          <a:lstStyle/>
          <a:p>
            <a:pPr algn="ctr"/>
            <a:r>
              <a:rPr lang="tr-TR" dirty="0" smtClean="0">
                <a:latin typeface="Times New Roman" panose="02020603050405020304" pitchFamily="18" charset="0"/>
                <a:cs typeface="Times New Roman" panose="02020603050405020304" pitchFamily="18" charset="0"/>
              </a:rPr>
              <a:t>Organizasyon Şeması</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852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0510" y="326742"/>
            <a:ext cx="10515600" cy="1325563"/>
          </a:xfrm>
        </p:spPr>
        <p:txBody>
          <a:bodyPr/>
          <a:lstStyle/>
          <a:p>
            <a:pPr algn="ctr"/>
            <a:r>
              <a:rPr lang="tr-TR" dirty="0" smtClean="0">
                <a:latin typeface="Times New Roman" panose="02020603050405020304" pitchFamily="18" charset="0"/>
                <a:cs typeface="Times New Roman" panose="02020603050405020304" pitchFamily="18" charset="0"/>
              </a:rPr>
              <a:t>Başhekim</a:t>
            </a:r>
            <a:br>
              <a:rPr lang="tr-TR" dirty="0" smtClean="0">
                <a:latin typeface="Times New Roman" panose="02020603050405020304" pitchFamily="18" charset="0"/>
                <a:cs typeface="Times New Roman" panose="02020603050405020304" pitchFamily="18" charset="0"/>
              </a:rPr>
            </a:br>
            <a:r>
              <a:rPr lang="tr-TR" dirty="0" smtClean="0">
                <a:latin typeface="Times New Roman" panose="02020603050405020304" pitchFamily="18" charset="0"/>
                <a:cs typeface="Times New Roman" panose="02020603050405020304" pitchFamily="18" charset="0"/>
              </a:rPr>
              <a:t>Prof. Dr. Sevgi Özcan</a:t>
            </a:r>
            <a:endParaRPr lang="tr-TR"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962" y="1652305"/>
            <a:ext cx="5036695" cy="5036695"/>
          </a:xfrm>
          <a:prstGeom prst="rect">
            <a:avLst/>
          </a:prstGeom>
        </p:spPr>
      </p:pic>
    </p:spTree>
    <p:extLst>
      <p:ext uri="{BB962C8B-B14F-4D97-AF65-F5344CB8AC3E}">
        <p14:creationId xmlns:p14="http://schemas.microsoft.com/office/powerpoint/2010/main" val="1212388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155263"/>
            <a:ext cx="10515600" cy="1325563"/>
          </a:xfrm>
        </p:spPr>
        <p:txBody>
          <a:bodyPr/>
          <a:lstStyle/>
          <a:p>
            <a:r>
              <a:rPr lang="tr-TR" dirty="0" err="1" smtClean="0">
                <a:latin typeface="Times New Roman" panose="02020603050405020304" pitchFamily="18" charset="0"/>
                <a:cs typeface="Times New Roman" panose="02020603050405020304" pitchFamily="18" charset="0"/>
              </a:rPr>
              <a:t>Medikososyal</a:t>
            </a:r>
            <a:r>
              <a:rPr lang="tr-TR" dirty="0" smtClean="0">
                <a:latin typeface="Times New Roman" panose="02020603050405020304" pitchFamily="18" charset="0"/>
                <a:cs typeface="Times New Roman" panose="02020603050405020304" pitchFamily="18" charset="0"/>
              </a:rPr>
              <a:t> Merkezi Personeli</a:t>
            </a:r>
            <a:endParaRPr lang="tr-TR"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2039" y="1227059"/>
            <a:ext cx="7507921" cy="5630941"/>
          </a:xfrm>
          <a:prstGeom prst="rect">
            <a:avLst/>
          </a:prstGeom>
        </p:spPr>
      </p:pic>
    </p:spTree>
    <p:extLst>
      <p:ext uri="{BB962C8B-B14F-4D97-AF65-F5344CB8AC3E}">
        <p14:creationId xmlns:p14="http://schemas.microsoft.com/office/powerpoint/2010/main" val="508540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Times New Roman" panose="02020603050405020304" pitchFamily="18" charset="0"/>
                <a:cs typeface="Times New Roman" panose="02020603050405020304" pitchFamily="18" charset="0"/>
              </a:rPr>
              <a:t>Merkezimizde Verilen Hizmetler</a:t>
            </a:r>
            <a:endParaRPr lang="tr-TR" dirty="0">
              <a:latin typeface="Times New Roman" panose="02020603050405020304" pitchFamily="18" charset="0"/>
              <a:cs typeface="Times New Roman" panose="02020603050405020304" pitchFamily="18" charset="0"/>
            </a:endParaRPr>
          </a:p>
        </p:txBody>
      </p:sp>
      <p:sp>
        <p:nvSpPr>
          <p:cNvPr id="4" name="İçerik Yer Tutucusu 3"/>
          <p:cNvSpPr>
            <a:spLocks noGrp="1"/>
          </p:cNvSpPr>
          <p:nvPr>
            <p:ph idx="1"/>
          </p:nvPr>
        </p:nvSpPr>
        <p:spPr>
          <a:xfrm>
            <a:off x="838200" y="2227407"/>
            <a:ext cx="10515600" cy="4351338"/>
          </a:xfrm>
        </p:spPr>
        <p:txBody>
          <a:bodyPr>
            <a:normAutofit fontScale="92500" lnSpcReduction="20000"/>
          </a:bodyPr>
          <a:lstStyle/>
          <a:p>
            <a:pPr marL="0" indent="0">
              <a:buNone/>
            </a:pPr>
            <a:r>
              <a:rPr lang="tr-TR" dirty="0"/>
              <a:t>-Birinci Basamak Poliklinik Hizmetleri</a:t>
            </a:r>
          </a:p>
          <a:p>
            <a:pPr marL="0" indent="0">
              <a:buNone/>
            </a:pPr>
            <a:r>
              <a:rPr lang="tr-TR" dirty="0"/>
              <a:t>	1. Çukurova Üniversitesi Eğitim ASM Birimi Poliklinik Hizmetleri	</a:t>
            </a:r>
          </a:p>
          <a:p>
            <a:pPr marL="0" indent="0">
              <a:buNone/>
            </a:pPr>
            <a:r>
              <a:rPr lang="tr-TR" dirty="0"/>
              <a:t>	2. Yetkilendirilmiş Aile Hekimliği Poliklinik Hizmetleri</a:t>
            </a:r>
          </a:p>
          <a:p>
            <a:pPr marL="0" indent="0">
              <a:buNone/>
            </a:pPr>
            <a:r>
              <a:rPr lang="tr-TR" dirty="0"/>
              <a:t>	3. ÇÜ. Tıp Fakültesi Aile Hekimliği Poliklinik </a:t>
            </a:r>
            <a:r>
              <a:rPr lang="tr-TR" dirty="0" smtClean="0"/>
              <a:t>Hizmetleri</a:t>
            </a:r>
          </a:p>
          <a:p>
            <a:pPr marL="0" indent="0">
              <a:buNone/>
            </a:pPr>
            <a:r>
              <a:rPr lang="tr-TR" dirty="0"/>
              <a:t>-Diyet ve Sağlıklı Beslenme Hizmetleri	</a:t>
            </a:r>
          </a:p>
          <a:p>
            <a:pPr marL="0" indent="0">
              <a:buNone/>
            </a:pPr>
            <a:r>
              <a:rPr lang="tr-TR" dirty="0"/>
              <a:t>-Psikolojik Danışmanlık ve Rehberlik Hizmetleri</a:t>
            </a:r>
          </a:p>
          <a:p>
            <a:pPr marL="0" indent="0">
              <a:buNone/>
            </a:pPr>
            <a:r>
              <a:rPr lang="tr-TR" dirty="0" smtClean="0"/>
              <a:t>-Hemşirelik Hizmetleri</a:t>
            </a:r>
          </a:p>
          <a:p>
            <a:pPr marL="0" indent="0">
              <a:buNone/>
            </a:pPr>
            <a:r>
              <a:rPr lang="tr-TR" dirty="0"/>
              <a:t>	</a:t>
            </a:r>
            <a:r>
              <a:rPr lang="tr-TR" dirty="0" smtClean="0"/>
              <a:t>1. Tedavi Hizmetleri</a:t>
            </a:r>
          </a:p>
          <a:p>
            <a:pPr marL="0" indent="0">
              <a:buNone/>
            </a:pPr>
            <a:r>
              <a:rPr lang="tr-TR" dirty="0" smtClean="0"/>
              <a:t>	2. Aşı Hizmetleri</a:t>
            </a:r>
            <a:endParaRPr lang="tr-TR" dirty="0"/>
          </a:p>
          <a:p>
            <a:pPr marL="0" indent="0">
              <a:buNone/>
            </a:pPr>
            <a:r>
              <a:rPr lang="tr-TR" dirty="0" smtClean="0"/>
              <a:t>-</a:t>
            </a:r>
            <a:r>
              <a:rPr lang="tr-TR" dirty="0"/>
              <a:t>Sağlık Eğitimleri</a:t>
            </a:r>
          </a:p>
          <a:p>
            <a:endParaRPr lang="tr-TR" dirty="0"/>
          </a:p>
          <a:p>
            <a:endParaRPr lang="tr-TR" dirty="0"/>
          </a:p>
        </p:txBody>
      </p:sp>
    </p:spTree>
    <p:extLst>
      <p:ext uri="{BB962C8B-B14F-4D97-AF65-F5344CB8AC3E}">
        <p14:creationId xmlns:p14="http://schemas.microsoft.com/office/powerpoint/2010/main" val="614572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5853" y="683778"/>
            <a:ext cx="11097491" cy="1325563"/>
          </a:xfrm>
        </p:spPr>
        <p:txBody>
          <a:bodyPr/>
          <a:lstStyle/>
          <a:p>
            <a:pPr algn="ctr"/>
            <a:r>
              <a:rPr lang="tr-TR" dirty="0">
                <a:latin typeface="Times New Roman" panose="02020603050405020304" pitchFamily="18" charset="0"/>
                <a:cs typeface="Times New Roman" panose="02020603050405020304" pitchFamily="18" charset="0"/>
              </a:rPr>
              <a:t>Çukurova Üniversitesi Eğitim ASM Birimi Poliklinik Hizmetleri	</a:t>
            </a:r>
          </a:p>
        </p:txBody>
      </p:sp>
      <p:sp>
        <p:nvSpPr>
          <p:cNvPr id="3" name="İçerik Yer Tutucusu 2"/>
          <p:cNvSpPr>
            <a:spLocks noGrp="1"/>
          </p:cNvSpPr>
          <p:nvPr>
            <p:ph idx="1"/>
          </p:nvPr>
        </p:nvSpPr>
        <p:spPr>
          <a:xfrm>
            <a:off x="775853" y="2470423"/>
            <a:ext cx="10515600" cy="3519055"/>
          </a:xfrm>
        </p:spPr>
        <p:txBody>
          <a:bodyPr>
            <a:normAutofit/>
          </a:bodyPr>
          <a:lstStyle/>
          <a:p>
            <a:pPr marL="0" indent="0">
              <a:buNone/>
            </a:pPr>
            <a:r>
              <a:rPr lang="tr-TR" dirty="0">
                <a:latin typeface="Times New Roman" panose="02020603050405020304" pitchFamily="18" charset="0"/>
                <a:cs typeface="Times New Roman" panose="02020603050405020304" pitchFamily="18" charset="0"/>
              </a:rPr>
              <a:t>	Aile Hekimliği Uygulama Yönetmeliğine göre “Madde 8.3. İkamet ettiği ilden başka bir ile ikamet amacıyla yeni gelen kişiler istedikleri bir aile hekimine kayıt yaptırırlar.” Bu doğrultuda birim kişi kaydı almakta, kayıtlı olan öğrencilere sürekli ve kapsamlı birinci basamak tanı ve tedavi hizmeti vermektedir.  </a:t>
            </a:r>
            <a:endParaRPr lang="tr-TR" dirty="0" smtClean="0">
              <a:latin typeface="Times New Roman" panose="02020603050405020304" pitchFamily="18" charset="0"/>
              <a:cs typeface="Times New Roman" panose="02020603050405020304" pitchFamily="18" charset="0"/>
            </a:endParaRPr>
          </a:p>
          <a:p>
            <a:pPr marL="0" indent="0">
              <a:buNone/>
            </a:pP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Sürekli </a:t>
            </a:r>
            <a:r>
              <a:rPr lang="tr-TR" dirty="0">
                <a:latin typeface="Times New Roman" panose="02020603050405020304" pitchFamily="18" charset="0"/>
                <a:cs typeface="Times New Roman" panose="02020603050405020304" pitchFamily="18" charset="0"/>
              </a:rPr>
              <a:t>aynı yerden, randevulu hizmet almak isteyen kişilerin ilgili polikliniğe bizzat başvurarak “Aile Hekimi Değişikliği”  formunu doldurmaları gerekmektedir. </a:t>
            </a:r>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9425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6907" y="431898"/>
            <a:ext cx="9573492" cy="1020331"/>
          </a:xfrm>
        </p:spPr>
        <p:txBody>
          <a:bodyPr>
            <a:noAutofit/>
          </a:bodyPr>
          <a:lstStyle/>
          <a:p>
            <a:pPr algn="ctr"/>
            <a:r>
              <a:rPr lang="tr-TR" dirty="0">
                <a:latin typeface="Times New Roman" panose="02020603050405020304" pitchFamily="18" charset="0"/>
                <a:cs typeface="Times New Roman" panose="02020603050405020304" pitchFamily="18" charset="0"/>
              </a:rPr>
              <a:t>Yetkilendirilmiş Aile Hekimliği Poliklinik Hizmetleri	</a:t>
            </a:r>
          </a:p>
        </p:txBody>
      </p:sp>
      <p:sp>
        <p:nvSpPr>
          <p:cNvPr id="3" name="İçerik Yer Tutucusu 2"/>
          <p:cNvSpPr>
            <a:spLocks noGrp="1"/>
          </p:cNvSpPr>
          <p:nvPr>
            <p:ph idx="1"/>
          </p:nvPr>
        </p:nvSpPr>
        <p:spPr>
          <a:xfrm>
            <a:off x="775853" y="4793672"/>
            <a:ext cx="10515600" cy="1870363"/>
          </a:xfrm>
        </p:spPr>
        <p:txBody>
          <a:bodyPr>
            <a:normAutofit/>
          </a:bodyPr>
          <a:lstStyle/>
          <a:p>
            <a:pPr marL="0" indent="0">
              <a:buNone/>
            </a:pPr>
            <a:r>
              <a:rPr lang="tr-TR" sz="3200" dirty="0" smtClean="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Yetkilendirilmiş </a:t>
            </a:r>
            <a:r>
              <a:rPr lang="tr-TR" dirty="0">
                <a:latin typeface="Times New Roman" panose="02020603050405020304" pitchFamily="18" charset="0"/>
                <a:cs typeface="Times New Roman" panose="02020603050405020304" pitchFamily="18" charset="0"/>
              </a:rPr>
              <a:t>Aile Hekimlerimiz kişi kaydı almamakta, aile hekimi kaydı Adana (merkez) dışında olan öğrencilere misafir statüsünde  birinci basamak tanı ve tedavi hizmeti vermektedir.  Hizmet almak isteyenler başvuru anında sıra numarası alarak hizmet alırlar.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6435" y="1690140"/>
            <a:ext cx="5094435" cy="2865620"/>
          </a:xfrm>
          <a:prstGeom prst="rect">
            <a:avLst/>
          </a:prstGeom>
        </p:spPr>
      </p:pic>
    </p:spTree>
    <p:extLst>
      <p:ext uri="{BB962C8B-B14F-4D97-AF65-F5344CB8AC3E}">
        <p14:creationId xmlns:p14="http://schemas.microsoft.com/office/powerpoint/2010/main" val="664391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TotalTime>
  <Words>198</Words>
  <Application>Microsoft Office PowerPoint</Application>
  <PresentationFormat>Özel</PresentationFormat>
  <Paragraphs>68</Paragraphs>
  <Slides>21</Slides>
  <Notes>0</Notes>
  <HiddenSlides>0</HiddenSlides>
  <MMClips>0</MMClips>
  <ScaleCrop>false</ScaleCrop>
  <HeadingPairs>
    <vt:vector size="4" baseType="variant">
      <vt:variant>
        <vt:lpstr>Tema</vt:lpstr>
      </vt:variant>
      <vt:variant>
        <vt:i4>1</vt:i4>
      </vt:variant>
      <vt:variant>
        <vt:lpstr>Slayt Başlıkları</vt:lpstr>
      </vt:variant>
      <vt:variant>
        <vt:i4>21</vt:i4>
      </vt:variant>
    </vt:vector>
  </HeadingPairs>
  <TitlesOfParts>
    <vt:vector size="22" baseType="lpstr">
      <vt:lpstr>Office Teması</vt:lpstr>
      <vt:lpstr>Çukurova Üniversitesi Sağlık Kültür ve Spor Daire Başkanlığı Medikososyal Merkezi</vt:lpstr>
      <vt:lpstr>Medikososyal Merkezi</vt:lpstr>
      <vt:lpstr>Medikososyal Merkezi</vt:lpstr>
      <vt:lpstr>Organizasyon Şeması</vt:lpstr>
      <vt:lpstr>Başhekim Prof. Dr. Sevgi Özcan</vt:lpstr>
      <vt:lpstr>Medikososyal Merkezi Personeli</vt:lpstr>
      <vt:lpstr>Merkezimizde Verilen Hizmetler</vt:lpstr>
      <vt:lpstr>Çukurova Üniversitesi Eğitim ASM Birimi Poliklinik Hizmetleri </vt:lpstr>
      <vt:lpstr>Yetkilendirilmiş Aile Hekimliği Poliklinik Hizmetleri </vt:lpstr>
      <vt:lpstr>ÇÜ. Tıp Fakültesi Aile Hekimliği A.D. Poliklinik Hizmetleri </vt:lpstr>
      <vt:lpstr>Diyet ve Sağlıklı Beslenme Hizmetleri </vt:lpstr>
      <vt:lpstr>Psikolojik Danışma ve Rehberlik Birimi</vt:lpstr>
      <vt:lpstr>Psikolojik Danışma ve Rehberlik Birimi</vt:lpstr>
      <vt:lpstr>Tedavi Hizmetleri</vt:lpstr>
      <vt:lpstr>Aşı Hizmetleri</vt:lpstr>
      <vt:lpstr>Eğitici Seminerler</vt:lpstr>
      <vt:lpstr>Medikososyal Merkezine Nasıl Başvurabilirsiniz? </vt:lpstr>
      <vt:lpstr>PowerPoint Sunusu</vt:lpstr>
      <vt:lpstr>Reçete Bedellerinin Ödenmesi</vt:lpstr>
      <vt:lpstr>PowerPoint Sunusu</vt:lpstr>
      <vt:lpstr>PowerPoint Sunusu</vt:lpstr>
    </vt:vector>
  </TitlesOfParts>
  <Company>NouS/TncTR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Cu-User</dc:creator>
  <cp:lastModifiedBy>Şeref</cp:lastModifiedBy>
  <cp:revision>34</cp:revision>
  <dcterms:created xsi:type="dcterms:W3CDTF">2018-09-05T07:07:54Z</dcterms:created>
  <dcterms:modified xsi:type="dcterms:W3CDTF">2019-09-09T06:56:59Z</dcterms:modified>
</cp:coreProperties>
</file>