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handoutMasterIdLst>
    <p:handoutMasterId r:id="rId22"/>
  </p:handoutMasterIdLst>
  <p:sldIdLst>
    <p:sldId id="288" r:id="rId2"/>
    <p:sldId id="298" r:id="rId3"/>
    <p:sldId id="305" r:id="rId4"/>
    <p:sldId id="301" r:id="rId5"/>
    <p:sldId id="287" r:id="rId6"/>
    <p:sldId id="258" r:id="rId7"/>
    <p:sldId id="302" r:id="rId8"/>
    <p:sldId id="289" r:id="rId9"/>
    <p:sldId id="290" r:id="rId10"/>
    <p:sldId id="297" r:id="rId11"/>
    <p:sldId id="291" r:id="rId12"/>
    <p:sldId id="292" r:id="rId13"/>
    <p:sldId id="293" r:id="rId14"/>
    <p:sldId id="294" r:id="rId15"/>
    <p:sldId id="299" r:id="rId16"/>
    <p:sldId id="295" r:id="rId17"/>
    <p:sldId id="300" r:id="rId18"/>
    <p:sldId id="304" r:id="rId19"/>
    <p:sldId id="303" r:id="rId20"/>
    <p:sldId id="296" r:id="rId2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1E83AACA-2537-4B62-B69C-B78466E91D03}">
          <p14:sldIdLst>
            <p14:sldId id="288"/>
            <p14:sldId id="298"/>
            <p14:sldId id="305"/>
            <p14:sldId id="301"/>
            <p14:sldId id="287"/>
            <p14:sldId id="258"/>
            <p14:sldId id="302"/>
            <p14:sldId id="289"/>
            <p14:sldId id="290"/>
            <p14:sldId id="297"/>
            <p14:sldId id="291"/>
            <p14:sldId id="292"/>
            <p14:sldId id="293"/>
            <p14:sldId id="294"/>
            <p14:sldId id="299"/>
            <p14:sldId id="295"/>
            <p14:sldId id="300"/>
            <p14:sldId id="304"/>
            <p14:sldId id="303"/>
            <p14:sldId id="29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00"/>
    <a:srgbClr val="5B7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90473-E4D5-4F79-A65E-CE0104AE80D9}" type="datetimeFigureOut">
              <a:rPr lang="tr-TR" smtClean="0"/>
              <a:t>09.09.2019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44ECD-F795-4968-9B20-390F375FD1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0188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F5032-42D6-4E10-AABA-5C4EC3CA3449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28080C3-31E3-484C-9E94-CEEAFEFA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9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F5032-42D6-4E10-AABA-5C4EC3CA3449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28080C3-31E3-484C-9E94-CEEAFEFA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F5032-42D6-4E10-AABA-5C4EC3CA3449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28080C3-31E3-484C-9E94-CEEAFEFAC25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3753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F5032-42D6-4E10-AABA-5C4EC3CA3449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28080C3-31E3-484C-9E94-CEEAFEFA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98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F5032-42D6-4E10-AABA-5C4EC3CA3449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28080C3-31E3-484C-9E94-CEEAFEFAC25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686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F5032-42D6-4E10-AABA-5C4EC3CA3449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28080C3-31E3-484C-9E94-CEEAFEFA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71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F5032-42D6-4E10-AABA-5C4EC3CA3449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0C3-31E3-484C-9E94-CEEAFEFA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82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F5032-42D6-4E10-AABA-5C4EC3CA3449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0C3-31E3-484C-9E94-CEEAFEFA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96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F5032-42D6-4E10-AABA-5C4EC3CA3449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0C3-31E3-484C-9E94-CEEAFEFA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5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F5032-42D6-4E10-AABA-5C4EC3CA3449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28080C3-31E3-484C-9E94-CEEAFEFA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5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F5032-42D6-4E10-AABA-5C4EC3CA3449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28080C3-31E3-484C-9E94-CEEAFEFA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0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F5032-42D6-4E10-AABA-5C4EC3CA3449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28080C3-31E3-484C-9E94-CEEAFEFA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87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F5032-42D6-4E10-AABA-5C4EC3CA3449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0C3-31E3-484C-9E94-CEEAFEFA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97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F5032-42D6-4E10-AABA-5C4EC3CA3449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0C3-31E3-484C-9E94-CEEAFEFA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20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F5032-42D6-4E10-AABA-5C4EC3CA3449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0C3-31E3-484C-9E94-CEEAFEFA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8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F5032-42D6-4E10-AABA-5C4EC3CA3449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28080C3-31E3-484C-9E94-CEEAFEFA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25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F5032-42D6-4E10-AABA-5C4EC3CA3449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28080C3-31E3-484C-9E94-CEEAFEFA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2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0C2AB825-DCCC-46C4-8510-312B27CC3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8187" y="4201299"/>
            <a:ext cx="8825658" cy="889686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BAĞIMLILIKTAN UZAK DUR!!</a:t>
            </a:r>
            <a:endParaRPr lang="tr-TR" sz="4400" b="1" dirty="0">
              <a:solidFill>
                <a:srgbClr val="8E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922" y="1013255"/>
            <a:ext cx="3052119" cy="281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6265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888590" y="580768"/>
            <a:ext cx="7205983" cy="755822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DUYGULARIMIZ</a:t>
            </a:r>
            <a:endParaRPr lang="tr-TR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91049" y="1458097"/>
            <a:ext cx="10420864" cy="5202194"/>
          </a:xfrm>
        </p:spPr>
        <p:txBody>
          <a:bodyPr>
            <a:noAutofit/>
          </a:bodyPr>
          <a:lstStyle/>
          <a:p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Görüldüğü gibi </a:t>
            </a:r>
            <a:r>
              <a:rPr lang="tr-T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duygularımız</a:t>
            </a:r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çok çeşitlidir. </a:t>
            </a:r>
          </a:p>
          <a:p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Gün içerisinde bazen hangi duyguyu yaşadığımızı </a:t>
            </a:r>
            <a:r>
              <a:rPr lang="tr-TR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ayırt edemeyebiliriz. </a:t>
            </a:r>
          </a:p>
          <a:p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Oysa ki yaşadığımız bu duygular arasında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ince çizgiler</a:t>
            </a:r>
            <a:r>
              <a:rPr lang="tr-TR" sz="3200" b="1" dirty="0" smtClean="0">
                <a:solidFill>
                  <a:srgbClr val="5B70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bulunmasına rağmen her bir duygunun bize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hissettirdiği şey farklıdır. </a:t>
            </a:r>
          </a:p>
          <a:p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Başımızdan geçen olaylara karşı bir çeşit </a:t>
            </a:r>
            <a:r>
              <a:rPr lang="tr-TR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tepki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olarak meydana gelen </a:t>
            </a:r>
            <a:r>
              <a:rPr lang="tr-TR" sz="32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duygularımızın farkında olmamız </a:t>
            </a:r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 zamanlarda bize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avantaj sağlayabilir.</a:t>
            </a:r>
            <a:endParaRPr lang="tr-TR" sz="3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09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497EEFF1-E5C7-4C8F-BC45-CA1B4DEE1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201" y="624110"/>
            <a:ext cx="9777412" cy="825749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Bağımlılığı önlemede </a:t>
            </a:r>
            <a:r>
              <a:rPr lang="tr-T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duyguları düzenleme nedir?</a:t>
            </a:r>
            <a:endParaRPr 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26C3E61-52D4-4CBE-8EC2-A14ED73E6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4594" y="1626973"/>
            <a:ext cx="10470292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Duygu</a:t>
            </a:r>
            <a:r>
              <a:rPr lang="tr-TR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ları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düzenleme</a:t>
            </a:r>
            <a:r>
              <a:rPr lang="tr-TR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bireyin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amaca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ulaşabilmesi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için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tr-TR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duygusal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tepkilerini</a:t>
            </a:r>
            <a:r>
              <a:rPr lang="tr-T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izleme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tr-TR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değerlendirme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tr-TR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denetleyebilme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değiştirebilme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yeteneğidir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403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81E1FBE-DC05-422E-A8DD-6118C33F9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086" y="624111"/>
            <a:ext cx="9700527" cy="648636"/>
          </a:xfrm>
        </p:spPr>
        <p:txBody>
          <a:bodyPr/>
          <a:lstStyle/>
          <a:p>
            <a:r>
              <a:rPr lang="tr-T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DUYGU DÜZENLEME </a:t>
            </a:r>
            <a:r>
              <a:rPr lang="tr-T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GÜÇLÜĞÜ NEDİR?</a:t>
            </a:r>
            <a:endParaRPr 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D22A581-3ADE-41C9-9FB0-FFA7321A2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1027" y="1544594"/>
            <a:ext cx="10651525" cy="48809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Bireyin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duygularında</a:t>
            </a:r>
            <a:r>
              <a:rPr lang="tr-T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farkındalık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kazanamaması</a:t>
            </a: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tr-TR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duygularını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anlamlandıramaması</a:t>
            </a:r>
            <a:r>
              <a:rPr lang="tr-TR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3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kabul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edememesi</a:t>
            </a: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tr-TR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Olumsuz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duygular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karşısında</a:t>
            </a:r>
            <a:r>
              <a:rPr lang="tr-T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ise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dürtülerinin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kontrolünde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amaç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odaklı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davranışlarını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gerçekleştirmede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güçlük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yaşaması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olarak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tanımlanmıştır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047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D833F28-CD53-42B3-B092-662053B3C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9309" y="1062682"/>
            <a:ext cx="10486767" cy="54369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5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Yapılan</a:t>
            </a:r>
            <a:r>
              <a:rPr lang="en-US" sz="3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çalışmalarda</a:t>
            </a:r>
            <a:r>
              <a:rPr lang="tr-TR" sz="3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tr-TR" sz="3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en-US" sz="35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özellikle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madde</a:t>
            </a:r>
            <a:r>
              <a:rPr lang="en-US" sz="3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kullanımı</a:t>
            </a:r>
            <a:r>
              <a:rPr lang="en-US" sz="3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3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US" sz="35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yeme</a:t>
            </a:r>
            <a:r>
              <a:rPr lang="en-US" sz="3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bozukluğu</a:t>
            </a:r>
            <a:r>
              <a:rPr lang="en-US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olan</a:t>
            </a:r>
            <a:r>
              <a:rPr lang="en-US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erişkin</a:t>
            </a:r>
            <a:r>
              <a:rPr lang="en-US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bireylerin</a:t>
            </a:r>
            <a:r>
              <a:rPr lang="en-US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tr-TR" sz="3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en-US" sz="35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negatif</a:t>
            </a:r>
            <a:r>
              <a:rPr lang="en-US" sz="3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duygu</a:t>
            </a:r>
            <a:r>
              <a:rPr lang="en-US" sz="3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durumun</a:t>
            </a:r>
            <a:r>
              <a:rPr lang="en-US" sz="3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etkisini</a:t>
            </a:r>
            <a:r>
              <a:rPr lang="en-US" sz="3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azaltmak</a:t>
            </a:r>
            <a:r>
              <a:rPr lang="en-US" sz="35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veya</a:t>
            </a:r>
            <a:r>
              <a:rPr lang="en-US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3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en-US" sz="35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negatif</a:t>
            </a:r>
            <a:r>
              <a:rPr lang="en-US" sz="3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duygu</a:t>
            </a:r>
            <a:r>
              <a:rPr lang="en-US" sz="3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durumu</a:t>
            </a:r>
            <a:r>
              <a:rPr lang="en-US" sz="3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deneyimlemekten</a:t>
            </a:r>
            <a:r>
              <a:rPr lang="en-US" sz="3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kaçınmak</a:t>
            </a:r>
            <a:r>
              <a:rPr lang="en-US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adına</a:t>
            </a:r>
            <a:r>
              <a:rPr lang="en-US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3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en-US" sz="3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SAĞLIKSIZ BAŞA ÇIKMA YÖNTEMLER</a:t>
            </a:r>
            <a:r>
              <a:rPr lang="tr-TR" sz="3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</a:t>
            </a:r>
            <a:r>
              <a:rPr lang="en-US" sz="3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tr-TR" sz="3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</a:t>
            </a:r>
            <a:r>
              <a:rPr lang="en-US" sz="35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benimsedikleri</a:t>
            </a:r>
            <a:r>
              <a:rPr lang="en-US" sz="3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nedenle</a:t>
            </a:r>
            <a:r>
              <a:rPr lang="en-US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yemek</a:t>
            </a:r>
            <a:r>
              <a:rPr lang="en-US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veya</a:t>
            </a:r>
            <a:r>
              <a:rPr lang="en-US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maddeyi</a:t>
            </a:r>
            <a:r>
              <a:rPr lang="en-US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500" b="1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duygu</a:t>
            </a:r>
            <a:r>
              <a:rPr lang="tr-TR" sz="3500" b="1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ları</a:t>
            </a:r>
            <a:r>
              <a:rPr lang="en-US" sz="35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yönet</a:t>
            </a:r>
            <a:r>
              <a:rPr lang="tr-TR" sz="35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en-US" sz="3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veya</a:t>
            </a:r>
            <a:r>
              <a:rPr lang="en-US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duygulardan</a:t>
            </a:r>
            <a:r>
              <a:rPr lang="en-US" sz="35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kaçmak</a:t>
            </a:r>
            <a:r>
              <a:rPr lang="en-US" sz="35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için</a:t>
            </a:r>
            <a:r>
              <a:rPr lang="en-US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araç</a:t>
            </a:r>
            <a:r>
              <a:rPr lang="en-US" sz="3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olarak</a:t>
            </a:r>
            <a:r>
              <a:rPr lang="en-US" sz="3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kullandığı</a:t>
            </a:r>
            <a:r>
              <a:rPr lang="en-US" sz="3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belirtilmektedir</a:t>
            </a:r>
            <a:r>
              <a:rPr lang="en-US" sz="3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3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1832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4B646249-F1F5-45EB-923E-42AA4DE49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5587" y="573186"/>
            <a:ext cx="10254607" cy="802533"/>
          </a:xfrm>
        </p:spPr>
        <p:txBody>
          <a:bodyPr/>
          <a:lstStyle/>
          <a:p>
            <a:r>
              <a:rPr lang="tr-TR" b="1" dirty="0">
                <a:solidFill>
                  <a:srgbClr val="C00000"/>
                </a:solidFill>
              </a:rPr>
              <a:t>Sağlıklı Başa Çıkma </a:t>
            </a:r>
            <a:r>
              <a:rPr lang="tr-TR" b="1" dirty="0" smtClean="0">
                <a:solidFill>
                  <a:srgbClr val="C00000"/>
                </a:solidFill>
              </a:rPr>
              <a:t>Yolları Nelerdir?-I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195A0E9-B7D1-4A5B-80E8-69F9A3A11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947" y="1707854"/>
            <a:ext cx="10181967" cy="4841227"/>
          </a:xfrm>
        </p:spPr>
        <p:txBody>
          <a:bodyPr>
            <a:noAutofit/>
          </a:bodyPr>
          <a:lstStyle/>
          <a:p>
            <a:r>
              <a:rPr lang="tr-T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Güç kaynaklarınızdan</a:t>
            </a:r>
            <a:r>
              <a:rPr lang="tr-TR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aile, yakın arkadaşlar, çalışma arkadaşları vb.</a:t>
            </a:r>
            <a:r>
              <a:rPr lang="tr-T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uzaklaşmak yerine onlara </a:t>
            </a:r>
            <a:r>
              <a:rPr lang="tr-T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sarılın.</a:t>
            </a:r>
          </a:p>
          <a:p>
            <a:r>
              <a:rPr lang="tr-TR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Olumsuz </a:t>
            </a:r>
            <a:r>
              <a:rPr lang="tr-T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duygulara </a:t>
            </a:r>
            <a:r>
              <a:rPr lang="tr-T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kapılmak yerine onlardan uzaklaşmaya </a:t>
            </a:r>
            <a:r>
              <a:rPr lang="tr-T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çabalayın.</a:t>
            </a:r>
          </a:p>
          <a:p>
            <a:r>
              <a:rPr lang="tr-TR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Öfkelendiğinizde</a:t>
            </a:r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fiziksel ya da sözel olarak başkasına</a:t>
            </a:r>
            <a:r>
              <a:rPr lang="tr-T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veya </a:t>
            </a:r>
            <a:r>
              <a:rPr lang="tr-T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kendinize yönelik </a:t>
            </a:r>
            <a:r>
              <a:rPr lang="tr-T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zarar verici </a:t>
            </a:r>
            <a:r>
              <a:rPr lang="tr-T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davranışlarda </a:t>
            </a:r>
            <a:r>
              <a:rPr lang="tr-T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bulunmaktan </a:t>
            </a:r>
            <a:r>
              <a:rPr lang="tr-T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kaçının.</a:t>
            </a:r>
            <a:r>
              <a:rPr lang="tr-TR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Kendinizi karşınızdakinin yerine koyun</a:t>
            </a:r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542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4B646249-F1F5-45EB-923E-42AA4DE49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231" y="659684"/>
            <a:ext cx="10254607" cy="711917"/>
          </a:xfrm>
        </p:spPr>
        <p:txBody>
          <a:bodyPr/>
          <a:lstStyle/>
          <a:p>
            <a:r>
              <a:rPr lang="tr-TR" b="1" dirty="0">
                <a:solidFill>
                  <a:srgbClr val="C00000"/>
                </a:solidFill>
              </a:rPr>
              <a:t>Sağlıklı Başa Çıkma </a:t>
            </a:r>
            <a:r>
              <a:rPr lang="tr-TR" b="1" dirty="0" smtClean="0">
                <a:solidFill>
                  <a:srgbClr val="C00000"/>
                </a:solidFill>
              </a:rPr>
              <a:t>Yolları Nelerdir?-II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195A0E9-B7D1-4A5B-80E8-69F9A3A11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9372" y="1423648"/>
            <a:ext cx="10169611" cy="5310784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Eğer herhangi bir sebepten dolayı suçluluk duyuyorsanız çözümü kendinize </a:t>
            </a:r>
            <a:r>
              <a:rPr lang="tr-TR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zarar verici davranışlarda</a:t>
            </a:r>
            <a:r>
              <a:rPr lang="tr-TR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aramayın.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tr-T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BUNUN KİMSEYE FAYDASI OLMAZ!! </a:t>
            </a:r>
          </a:p>
          <a:p>
            <a:pPr>
              <a:lnSpc>
                <a:spcPct val="120000"/>
              </a:lnSpc>
            </a:pPr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Onun yerine doğan </a:t>
            </a:r>
            <a:r>
              <a:rPr lang="tr-TR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zararı karşılamaya çalışın.</a:t>
            </a:r>
          </a:p>
          <a:p>
            <a:pPr>
              <a:lnSpc>
                <a:spcPct val="120000"/>
              </a:lnSpc>
            </a:pPr>
            <a:r>
              <a:rPr lang="tr-TR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Utanmak </a:t>
            </a:r>
            <a:r>
              <a:rPr lang="tr-T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doğal bir duygudur. </a:t>
            </a:r>
            <a:r>
              <a:rPr lang="tr-T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Böyle hissedince kendinizi başkalarından uzaklaştırmak yerine, </a:t>
            </a:r>
            <a:r>
              <a:rPr lang="tr-T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toplumsal etkileşime etkin bir biçimde katılmayı sürdürün.</a:t>
            </a:r>
            <a:endParaRPr 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430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9EB9E67-0AFB-402E-A68F-03ABF98D4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4530" y="1334529"/>
            <a:ext cx="10750378" cy="4819135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İncindiğinizde başkalarıyla iletişim yollarını </a:t>
            </a:r>
            <a:r>
              <a:rPr lang="tr-TR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kapatmayın</a:t>
            </a:r>
            <a:r>
              <a:rPr lang="tr-TR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başkalarına </a:t>
            </a:r>
            <a:r>
              <a:rPr lang="tr-T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duygularınızdan</a:t>
            </a:r>
            <a:r>
              <a:rPr lang="tr-T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doğruca söz edin.</a:t>
            </a:r>
          </a:p>
          <a:p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Hayatınızda </a:t>
            </a:r>
            <a:r>
              <a:rPr lang="tr-T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açılan bu yeni sayfada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Çukurova Üniversitesinde</a:t>
            </a:r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birçok </a:t>
            </a:r>
            <a:r>
              <a:rPr lang="tr-T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yaşantı değişimi ile karşılaşabilirsiniz.</a:t>
            </a:r>
            <a:r>
              <a:rPr lang="tr-TR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3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Olumlu </a:t>
            </a:r>
            <a:r>
              <a:rPr lang="tr-T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veya olumsuz birçok deneyiminizi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yakınınızdakilerle</a:t>
            </a:r>
            <a:r>
              <a:rPr lang="tr-T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paylaşın.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Yardım </a:t>
            </a:r>
            <a:r>
              <a:rPr lang="tr-T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istemekten asla </a:t>
            </a:r>
            <a:r>
              <a:rPr lang="tr-TR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çekinmeyin</a:t>
            </a:r>
            <a:r>
              <a:rPr lang="tr-T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tr-TR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313856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9EB9E67-0AFB-402E-A68F-03ABF98D4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2681" y="1136822"/>
            <a:ext cx="10948087" cy="4114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ÇUKUROVA ÜNİVERSİTESİ’NDE </a:t>
            </a:r>
            <a:r>
              <a:rPr lang="tr-TR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YALNIZ </a:t>
            </a:r>
            <a:r>
              <a:rPr lang="tr-TR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DEĞİLSİNİZ!! </a:t>
            </a:r>
            <a:r>
              <a:rPr lang="tr-TR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r>
              <a:rPr lang="tr-TR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endParaRPr lang="tr-TR" sz="36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Sizler </a:t>
            </a:r>
            <a:r>
              <a:rPr lang="tr-T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gibi yeni başlayan öğrenci arkadaşlarınız ile birlikte vakit geçirebilir, </a:t>
            </a:r>
            <a:r>
              <a:rPr lang="tr-T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kültür-sanat etkinliklerine katılabilir </a:t>
            </a:r>
            <a:r>
              <a:rPr lang="tr-T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üniversitemizdeki çeşitli sosyal kulüplere </a:t>
            </a:r>
            <a:r>
              <a:rPr lang="tr-T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kaydolabilirsiniz</a:t>
            </a:r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639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9EB9E67-0AFB-402E-A68F-03ABF98D4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2702" y="778476"/>
            <a:ext cx="10865708" cy="528869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tr-TR" sz="4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ÇUKUROVA ÜNİVERSİTESİ’NDE </a:t>
            </a:r>
            <a:r>
              <a:rPr lang="tr-TR" sz="4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YALNIZ </a:t>
            </a:r>
            <a:r>
              <a:rPr lang="tr-TR" sz="4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DEĞİLSİNİZ!! </a:t>
            </a:r>
            <a:r>
              <a:rPr lang="tr-TR" sz="4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r>
              <a:rPr lang="tr-TR" sz="4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endParaRPr lang="tr-TR" sz="36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3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Eğer bağımlılık konusunda destek almak isterseniz;</a:t>
            </a:r>
          </a:p>
          <a:p>
            <a:pPr lvl="1"/>
            <a:r>
              <a:rPr lang="tr-TR" sz="3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Ç.Ü. </a:t>
            </a:r>
            <a:r>
              <a:rPr lang="tr-TR" sz="3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Mediko</a:t>
            </a:r>
            <a:r>
              <a:rPr lang="tr-TR" sz="3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-Sosyal Merkezi’ne </a:t>
            </a:r>
            <a:r>
              <a:rPr lang="tr-TR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başvurabilirsiniz.</a:t>
            </a:r>
          </a:p>
          <a:p>
            <a:pPr lvl="1"/>
            <a:r>
              <a:rPr lang="tr-TR" sz="3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tr-TR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0(322) </a:t>
            </a:r>
            <a:r>
              <a:rPr lang="tr-TR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338 60 </a:t>
            </a:r>
            <a:r>
              <a:rPr lang="tr-TR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60/ </a:t>
            </a:r>
          </a:p>
          <a:p>
            <a:pPr marL="457200" lvl="1" indent="0">
              <a:buNone/>
            </a:pPr>
            <a:r>
              <a:rPr lang="tr-TR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2335-2982-2005-2006 (İç </a:t>
            </a:r>
            <a:r>
              <a:rPr lang="tr-TR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Hatlar)</a:t>
            </a:r>
            <a:endParaRPr lang="tr-TR" sz="3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endParaRPr lang="tr-TR" sz="3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sz="3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163508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9EB9E67-0AFB-402E-A68F-03ABF98D4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471" y="308919"/>
            <a:ext cx="11133438" cy="63143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ÇUKUROVA ÜNİVERSİTESİ’NDE </a:t>
            </a:r>
            <a:r>
              <a:rPr lang="tr-TR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YALNIZ </a:t>
            </a:r>
            <a:r>
              <a:rPr lang="tr-TR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DEĞİLSİNİZ!! </a:t>
            </a:r>
            <a:r>
              <a:rPr lang="tr-TR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r>
              <a:rPr lang="tr-TR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tr-T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Eğer bağımlılık konusunda destek almak    isterseniz;</a:t>
            </a:r>
          </a:p>
          <a:p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Ayrıca</a:t>
            </a:r>
            <a:r>
              <a:rPr lang="tr-T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tr-TR" sz="32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Üniversite Kampüsü </a:t>
            </a:r>
            <a:r>
              <a:rPr lang="tr-TR" sz="3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tr-TR" sz="32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ışında;</a:t>
            </a:r>
            <a:r>
              <a:rPr lang="tr-T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tr-TR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Yeşilay </a:t>
            </a:r>
            <a:r>
              <a:rPr lang="tr-T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Danışmanlık </a:t>
            </a:r>
            <a:r>
              <a:rPr lang="tr-TR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Merkezi (YEDAM)’ne de </a:t>
            </a:r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başvurabilirsiniz.</a:t>
            </a:r>
          </a:p>
          <a:p>
            <a:r>
              <a:rPr lang="tr-T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tr-T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(0322</a:t>
            </a:r>
            <a:r>
              <a:rPr lang="tr-T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232 03 </a:t>
            </a:r>
            <a:r>
              <a:rPr lang="tr-T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  <a:p>
            <a:r>
              <a:rPr lang="tr-T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Adana-Yeşilay </a:t>
            </a:r>
            <a:r>
              <a:rPr lang="tr-TR" sz="32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YEDAM </a:t>
            </a:r>
            <a:r>
              <a:rPr lang="tr-TR" sz="3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444 79 75 </a:t>
            </a:r>
            <a:r>
              <a:rPr lang="tr-T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numaralı hat </a:t>
            </a:r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bağımlılıkla </a:t>
            </a:r>
            <a:r>
              <a:rPr lang="tr-T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ilgili bilgi almak isteyenlere </a:t>
            </a:r>
            <a:r>
              <a:rPr lang="tr-T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danışmanlık hizmeti</a:t>
            </a:r>
            <a:r>
              <a:rPr lang="tr-T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sunmaktadır.</a:t>
            </a:r>
          </a:p>
          <a:p>
            <a:pPr marL="0" indent="0">
              <a:buNone/>
            </a:pPr>
            <a:endParaRPr lang="tr-T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306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F61192E-EA56-4D4F-A2D8-E0C3AF929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1157" y="657061"/>
            <a:ext cx="9778785" cy="687454"/>
          </a:xfrm>
        </p:spPr>
        <p:txBody>
          <a:bodyPr/>
          <a:lstStyle/>
          <a:p>
            <a:r>
              <a:rPr lang="tr-TR" b="1" dirty="0" smtClean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GİRİŞ</a:t>
            </a:r>
            <a:endParaRPr lang="en-GB" b="1" dirty="0">
              <a:solidFill>
                <a:srgbClr val="8E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AE2322C-9988-4C87-BD83-4133830C0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5232" y="1989436"/>
            <a:ext cx="10128422" cy="3472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Yaşam ve kariyer planlarınızın önemli engellerinden biri de </a:t>
            </a:r>
            <a:r>
              <a:rPr lang="tr-TR" sz="3200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bağımlılıktır.</a:t>
            </a:r>
          </a:p>
          <a:p>
            <a:pPr marL="0" indent="0">
              <a:buNone/>
            </a:pPr>
            <a:r>
              <a:rPr lang="tr-TR" sz="3200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Bağımlı olmamak 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3200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bağımlılığı önlemek 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için riskli davranışlara hiç başlamamak; </a:t>
            </a:r>
            <a:r>
              <a:rPr lang="tr-TR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kariyer hedeflerinize ulaşmak için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çok önemlidir.         </a:t>
            </a:r>
          </a:p>
          <a:p>
            <a:pPr marL="0" indent="0">
              <a:buNone/>
            </a:pP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2715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1B26843-D4D8-4616-925F-5C978D6AA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942" y="1433384"/>
            <a:ext cx="10462054" cy="5090984"/>
          </a:xfrm>
        </p:spPr>
        <p:txBody>
          <a:bodyPr>
            <a:noAutofit/>
          </a:bodyPr>
          <a:lstStyle/>
          <a:p>
            <a:pPr algn="ctr"/>
            <a:r>
              <a:rPr lang="tr-T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Hayatınıza açılan bu yeni kapının </a:t>
            </a:r>
            <a:r>
              <a:rPr lang="tr-TR" sz="44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güzel anılarınızı biriktirdiğiniz</a:t>
            </a:r>
            <a:r>
              <a:rPr lang="tr-TR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tr-T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durum olması dileğiyle!! </a:t>
            </a:r>
            <a:r>
              <a:rPr lang="tr-T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br>
              <a:rPr lang="tr-T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tr-T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/>
            </a:r>
            <a:br>
              <a:rPr lang="tr-T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tr-T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/>
            </a:r>
            <a:br>
              <a:rPr lang="tr-T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tr-T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/>
            </a:r>
            <a:br>
              <a:rPr lang="tr-T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tr-T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/>
            </a:r>
            <a:br>
              <a:rPr lang="tr-T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tr-T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/>
            </a:r>
            <a:br>
              <a:rPr lang="tr-T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679" y="3873889"/>
            <a:ext cx="1818029" cy="1723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6607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68162" y="1457579"/>
            <a:ext cx="10243752" cy="4696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tr-TR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Bağımlılık</a:t>
            </a:r>
          </a:p>
          <a:p>
            <a:pPr>
              <a:lnSpc>
                <a:spcPct val="110000"/>
              </a:lnSpc>
            </a:pPr>
            <a:endParaRPr lang="tr-TR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Bireylerin, kendilerinin ruhsal ve bedensel sağlığına ya da sosyal yaşamına zarar vermesine karşın, belirli bir eylemi tekrarlamaya yönelik önüne geçilemez bir istek duymaları hali.  </a:t>
            </a:r>
          </a:p>
          <a:p>
            <a:pPr>
              <a:lnSpc>
                <a:spcPct val="110000"/>
              </a:lnSpc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tr-T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303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AE2322C-9988-4C87-BD83-4133830C0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1665" y="1964724"/>
            <a:ext cx="4831493" cy="35376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Madde Bağımlılıkları: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Tütün Bağımlılığı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Alkol Bağımlılığı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Uyuşturucu/Uyarıcı </a:t>
            </a:r>
            <a: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adde </a:t>
            </a:r>
            <a: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ağımlılığı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Kafein vb.</a:t>
            </a:r>
          </a:p>
          <a:p>
            <a:pPr marL="0" indent="0">
              <a:buNone/>
            </a:pPr>
            <a:endParaRPr lang="tr-TR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Metin kutusu 3"/>
          <p:cNvSpPr txBox="1"/>
          <p:nvPr/>
        </p:nvSpPr>
        <p:spPr>
          <a:xfrm>
            <a:off x="6752966" y="1853513"/>
            <a:ext cx="51280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Davranışsal Bağımlılıklar: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İnternet Bağımlılığı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Yeme Bağımlılığı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Kumar Bağımlılığı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İlişki Bağımlılığı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Alışveriş Bağımlılığı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Online Alışveriş Bağımlılığı vb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750540" y="740885"/>
            <a:ext cx="10441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Bağımlılık Türleri</a:t>
            </a:r>
            <a:endParaRPr lang="tr-TR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518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F61192E-EA56-4D4F-A2D8-E0C3AF929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8185" y="261645"/>
            <a:ext cx="9560482" cy="687454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Bağımlı mıyız?</a:t>
            </a:r>
            <a:endParaRPr lang="en-GB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AE2322C-9988-4C87-BD83-4133830C0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389" y="1113855"/>
            <a:ext cx="10836876" cy="564940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9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 sorunun yanıtı için iki ölçütün karşılanıp karşılanmadığına bakılır. Bunlar: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9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Yoksunluk: </a:t>
            </a:r>
            <a:r>
              <a:rPr lang="tr-TR" sz="29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Düzenli yapılan şeye/kullanılan </a:t>
            </a:r>
            <a:r>
              <a:rPr lang="tr-TR" sz="29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bir </a:t>
            </a:r>
            <a:r>
              <a:rPr lang="tr-TR" sz="29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uyuşturucu/uyarıcı maddenin </a:t>
            </a:r>
            <a:r>
              <a:rPr lang="tr-TR" sz="29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alımının azaltılması veya kesilmesinden sonra o </a:t>
            </a:r>
            <a:r>
              <a:rPr lang="tr-TR" sz="29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maddeye/davranışa </a:t>
            </a:r>
            <a:r>
              <a:rPr lang="tr-TR" sz="29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özgü bir </a:t>
            </a:r>
            <a:r>
              <a:rPr lang="tr-TR" sz="290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sendromun gelişmesidir</a:t>
            </a:r>
            <a:r>
              <a:rPr lang="tr-TR" sz="29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tr-TR" sz="29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Clr>
                <a:srgbClr val="353535"/>
              </a:buClr>
            </a:pPr>
            <a:r>
              <a:rPr lang="tr-TR" sz="30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Tolerans: </a:t>
            </a:r>
            <a:r>
              <a:rPr lang="tr-TR" sz="30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İstenen </a:t>
            </a:r>
            <a:r>
              <a:rPr lang="tr-TR" sz="3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etkiye ulaşmak için gittikçe artan miktarlarda maddeye/eyleme gereksinim duyma ve aynı dozun/sürenin sürekli alınması/yapılması halinde etkinin giderek </a:t>
            </a:r>
            <a:r>
              <a:rPr lang="tr-TR" sz="30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azalmasıdır. </a:t>
            </a:r>
            <a:endParaRPr lang="tr-TR" sz="30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GB" sz="29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792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C90CE9C-A963-4872-8063-044C727C2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66" y="261646"/>
            <a:ext cx="10291052" cy="1184095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BAĞIMLILIKTA RİSK </a:t>
            </a:r>
            <a:r>
              <a:rPr lang="tr-T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FAKTÖRLERİ VE PSİKOLOJİK </a:t>
            </a:r>
            <a:r>
              <a:rPr lang="tr-T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ETKENLER NELERDİR?</a:t>
            </a:r>
            <a:endParaRPr lang="tr-TR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12EC002-BC4F-46A9-96FC-AFB9170FF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2746" y="1359243"/>
            <a:ext cx="10709189" cy="549875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Ruhsal sorunları ya da bağımlılığı bulunan </a:t>
            </a:r>
            <a:r>
              <a:rPr 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aile üyelerinin varlığı</a:t>
            </a:r>
            <a:endParaRPr lang="tr-T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Doğru olmayan yetiştirme yöntemleri</a:t>
            </a:r>
          </a:p>
          <a:p>
            <a:pPr>
              <a:lnSpc>
                <a:spcPct val="90000"/>
              </a:lnSpc>
            </a:pPr>
            <a: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Bağlanma ve ilgi eksikliği</a:t>
            </a:r>
          </a:p>
          <a:p>
            <a:pPr>
              <a:lnSpc>
                <a:spcPct val="90000"/>
              </a:lnSpc>
            </a:pPr>
            <a: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Sınıfta aşırı utangaçlık veya şiddet içeren </a:t>
            </a:r>
            <a:r>
              <a:rPr 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davranışlar </a:t>
            </a:r>
            <a:endParaRPr lang="tr-T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Okul başarısında düşüş</a:t>
            </a:r>
          </a:p>
          <a:p>
            <a:pPr>
              <a:lnSpc>
                <a:spcPct val="90000"/>
              </a:lnSpc>
            </a:pPr>
            <a: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Sosyal becerilerin zayıf olması</a:t>
            </a:r>
          </a:p>
          <a:p>
            <a:pPr>
              <a:lnSpc>
                <a:spcPct val="90000"/>
              </a:lnSpc>
            </a:pPr>
            <a:r>
              <a:rPr 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Arkadaş etkisi</a:t>
            </a:r>
            <a:endParaRPr lang="tr-T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Sosyal </a:t>
            </a:r>
            <a:r>
              <a:rPr 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kabul görme ya da görmeme</a:t>
            </a:r>
            <a:endParaRPr lang="tr-T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Duygu düzenleme sorunları, yalnızlık ve depresif </a:t>
            </a:r>
            <a:r>
              <a:rPr 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duygu durum</a:t>
            </a:r>
            <a:endParaRPr lang="tr-T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912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12EC002-BC4F-46A9-96FC-AFB9170FF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390" y="2224216"/>
            <a:ext cx="10931610" cy="373174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Bağımlılıkta risk </a:t>
            </a:r>
            <a:r>
              <a:rPr lang="tr-T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aktörlerinden </a:t>
            </a:r>
            <a:r>
              <a:rPr lang="tr-T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 de; </a:t>
            </a:r>
            <a:r>
              <a:rPr lang="tr-TR" sz="32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bireylerin duygularını tanıyamaması</a:t>
            </a:r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32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anlamlandıramamasıdır</a:t>
            </a:r>
            <a:r>
              <a:rPr lang="tr-T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Peki, </a:t>
            </a:r>
            <a:r>
              <a:rPr lang="tr-TR" sz="3600" b="1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</a:t>
            </a:r>
            <a:r>
              <a:rPr lang="tr-TR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ağımlılığı önlemede; </a:t>
            </a:r>
            <a:r>
              <a:rPr lang="tr-TR" sz="3600" b="1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duygularımızı tanıma ve anlamlandırma ne işe yarar?</a:t>
            </a:r>
            <a:endParaRPr lang="tr-TR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072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E30C8FD-1C11-4A8C-9453-77ACA20EA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5870" y="278120"/>
            <a:ext cx="9848335" cy="1217048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Bağımlılığı Önlemede </a:t>
            </a:r>
            <a:r>
              <a:rPr lang="tr-T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Duygularımızı Tanıma Ne İşe Yarar?</a:t>
            </a:r>
            <a:endParaRPr 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CAE617E8-18CB-4E1E-9EBF-A4DC77009C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005" y="1606378"/>
            <a:ext cx="10610336" cy="5103340"/>
          </a:xfrm>
        </p:spPr>
      </p:pic>
    </p:spTree>
    <p:extLst>
      <p:ext uri="{BB962C8B-B14F-4D97-AF65-F5344CB8AC3E}">
        <p14:creationId xmlns:p14="http://schemas.microsoft.com/office/powerpoint/2010/main" val="3861083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A29C39B-AEF0-4A6C-B82F-EA7E6A066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034" y="281132"/>
            <a:ext cx="8911687" cy="788360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DUYGU BUKETİ</a:t>
            </a:r>
            <a:endParaRPr 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B4CE0080-A167-420C-9371-33F38DD586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378" y="982995"/>
            <a:ext cx="10379675" cy="5788508"/>
          </a:xfrm>
        </p:spPr>
      </p:pic>
    </p:spTree>
    <p:extLst>
      <p:ext uri="{BB962C8B-B14F-4D97-AF65-F5344CB8AC3E}">
        <p14:creationId xmlns:p14="http://schemas.microsoft.com/office/powerpoint/2010/main" val="320769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TM02892315[[fn=Duman]]</Template>
  <TotalTime>5060</TotalTime>
  <Words>693</Words>
  <Application>Microsoft Office PowerPoint</Application>
  <PresentationFormat>Özel</PresentationFormat>
  <Paragraphs>97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Duman</vt:lpstr>
      <vt:lpstr>BAĞIMLILIKTAN UZAK DUR!!</vt:lpstr>
      <vt:lpstr>GİRİŞ</vt:lpstr>
      <vt:lpstr>PowerPoint Sunusu</vt:lpstr>
      <vt:lpstr>PowerPoint Sunusu</vt:lpstr>
      <vt:lpstr>Bağımlı mıyız?</vt:lpstr>
      <vt:lpstr>BAĞIMLILIKTA RİSK FAKTÖRLERİ VE PSİKOLOJİK ETKENLER NELERDİR?</vt:lpstr>
      <vt:lpstr>PowerPoint Sunusu</vt:lpstr>
      <vt:lpstr>Bağımlılığı Önlemede Duygularımızı Tanıma Ne İşe Yarar?</vt:lpstr>
      <vt:lpstr>DUYGU BUKETİ</vt:lpstr>
      <vt:lpstr>DUYGULARIMIZ</vt:lpstr>
      <vt:lpstr>Bağımlılığı önlemede duyguları düzenleme nedir?</vt:lpstr>
      <vt:lpstr>DUYGU DÜZENLEME GÜÇLÜĞÜ NEDİR?</vt:lpstr>
      <vt:lpstr>PowerPoint Sunusu</vt:lpstr>
      <vt:lpstr>Sağlıklı Başa Çıkma Yolları Nelerdir?-I</vt:lpstr>
      <vt:lpstr>Sağlıklı Başa Çıkma Yolları Nelerdir?-II</vt:lpstr>
      <vt:lpstr>PowerPoint Sunusu</vt:lpstr>
      <vt:lpstr>PowerPoint Sunusu</vt:lpstr>
      <vt:lpstr>PowerPoint Sunusu</vt:lpstr>
      <vt:lpstr>PowerPoint Sunusu</vt:lpstr>
      <vt:lpstr>Hayatınıza açılan bu yeni kapının en güzel anılarınızı biriktirdiğiniz bir durum olması dileğiyle!! 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MADDE KULLANIMI VE  BAĞIMLILIK ile İLİŞKİLİ BOZUKLUKLAR</dc:title>
  <dc:creator>ERK</dc:creator>
  <cp:lastModifiedBy>Şeref</cp:lastModifiedBy>
  <cp:revision>157</cp:revision>
  <cp:lastPrinted>2019-09-05T06:17:07Z</cp:lastPrinted>
  <dcterms:created xsi:type="dcterms:W3CDTF">2019-08-23T09:20:00Z</dcterms:created>
  <dcterms:modified xsi:type="dcterms:W3CDTF">2019-09-09T13:37:52Z</dcterms:modified>
</cp:coreProperties>
</file>