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77" r:id="rId2"/>
    <p:sldId id="284" r:id="rId3"/>
    <p:sldId id="260" r:id="rId4"/>
    <p:sldId id="259" r:id="rId5"/>
    <p:sldId id="261" r:id="rId6"/>
    <p:sldId id="262" r:id="rId7"/>
    <p:sldId id="265" r:id="rId8"/>
    <p:sldId id="273" r:id="rId9"/>
    <p:sldId id="263" r:id="rId10"/>
    <p:sldId id="264" r:id="rId11"/>
    <p:sldId id="266" r:id="rId12"/>
    <p:sldId id="267" r:id="rId13"/>
    <p:sldId id="268" r:id="rId14"/>
    <p:sldId id="286" r:id="rId15"/>
    <p:sldId id="269" r:id="rId16"/>
    <p:sldId id="274" r:id="rId17"/>
    <p:sldId id="270" r:id="rId18"/>
    <p:sldId id="287" r:id="rId19"/>
    <p:sldId id="275" r:id="rId20"/>
    <p:sldId id="271" r:id="rId21"/>
    <p:sldId id="272" r:id="rId22"/>
    <p:sldId id="282" r:id="rId23"/>
    <p:sldId id="283" r:id="rId24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9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939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59396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397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398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399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00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01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02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59403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9404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9405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9406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9407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9408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grpSp>
          <p:nvGrpSpPr>
            <p:cNvPr id="59409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59410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11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12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594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59414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15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16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59417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59418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19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20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59421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59422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23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24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59425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59426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27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28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59429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9430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9431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9432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9433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9434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9435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9436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FC693D7-EAB9-4C2D-AF22-0A3AAF5CDB21}" type="datetimeFigureOut">
              <a:rPr lang="tr-TR"/>
              <a:pPr/>
              <a:t>10.09.2019</a:t>
            </a:fld>
            <a:endParaRPr lang="tr-TR"/>
          </a:p>
        </p:txBody>
      </p:sp>
      <p:sp>
        <p:nvSpPr>
          <p:cNvPr id="59437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9438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7421A3C-FD76-44E8-86B9-3E6E00201C01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59439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59440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tr-TR"/>
              <a:t>Asıl alt başlık stilini düzenlemek için tıklatın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3AF586-0E5F-4CD4-81C7-A14D9064188F}" type="datetimeFigureOut">
              <a:rPr lang="tr-TR"/>
              <a:pPr/>
              <a:t>10.09.2019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0E780-2258-4C66-A27E-8D32CE92AAA3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0821E6-353B-48CA-BC03-D3EA1B1EFB26}" type="datetimeFigureOut">
              <a:rPr lang="tr-TR"/>
              <a:pPr/>
              <a:t>10.09.2019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0D2501-C85F-4FDC-B5C6-A6B50B11E66E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AA21AC-A8CB-4B9B-86AA-F78441A49029}" type="datetimeFigureOut">
              <a:rPr lang="tr-TR"/>
              <a:pPr/>
              <a:t>10.09.2019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EE2F4-0A5B-489B-B503-C43E16C30BD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9F15CC-FE75-4001-A297-50D1D2D81FAA}" type="datetimeFigureOut">
              <a:rPr lang="tr-TR"/>
              <a:pPr/>
              <a:t>10.09.2019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12F03-11FB-40C4-8FC8-238E6F736476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775D20-AB68-444B-8EC3-C15EC7EBCC26}" type="datetimeFigureOut">
              <a:rPr lang="tr-TR"/>
              <a:pPr/>
              <a:t>10.09.2019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E5DF73-16D7-4684-95A8-DAD0C541AC2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2BC78A-FEEF-4FE0-9EE4-BF46A946A5EA}" type="datetimeFigureOut">
              <a:rPr lang="tr-TR"/>
              <a:pPr/>
              <a:t>10.09.2019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3E677B-5569-4214-AB87-80F7FA31EF13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281738-3950-402D-921C-6233C0278BBC}" type="datetimeFigureOut">
              <a:rPr lang="tr-TR"/>
              <a:pPr/>
              <a:t>10.09.2019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0A0E0-4902-464D-BD63-C717E9A56731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F47C6F-4800-430B-8CEF-E9CD2D94A8DA}" type="datetimeFigureOut">
              <a:rPr lang="tr-TR"/>
              <a:pPr/>
              <a:t>10.09.2019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F70CF-E110-444B-989A-F840BEAD6A23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D9EAB3-5B8B-4B1E-99A9-5A52806A3786}" type="datetimeFigureOut">
              <a:rPr lang="tr-TR"/>
              <a:pPr/>
              <a:t>10.09.2019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26CF9-70EF-45A9-AA24-2E45FE88876F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C0BEBE-863A-4C7A-A744-058B206F79BC}" type="datetimeFigureOut">
              <a:rPr lang="tr-TR"/>
              <a:pPr/>
              <a:t>10.09.2019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6916B-B92F-46EA-8DED-1195FC66A6D8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58371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grpSp>
          <p:nvGrpSpPr>
            <p:cNvPr id="58372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58373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8374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8375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58376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grpSp>
          <p:nvGrpSpPr>
            <p:cNvPr id="58377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58378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8379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8380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8381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8382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58383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58384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58385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58386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58387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58388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8389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8390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58391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58392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8393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8394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58395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58396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8397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8398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5839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5840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840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840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840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840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840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840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840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840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840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841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841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841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8413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58414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5841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AED4A31-BBF8-4689-B4D8-857BA0BA6A46}" type="datetimeFigureOut">
              <a:rPr lang="tr-TR"/>
              <a:pPr/>
              <a:t>10.09.2019</a:t>
            </a:fld>
            <a:endParaRPr lang="tr-TR"/>
          </a:p>
        </p:txBody>
      </p:sp>
      <p:sp>
        <p:nvSpPr>
          <p:cNvPr id="5841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/>
          </a:p>
        </p:txBody>
      </p:sp>
      <p:sp>
        <p:nvSpPr>
          <p:cNvPr id="5841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749623B-7E70-45F2-B7CD-02BE5A5CC0A5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ku.edu.tr/web/Sayfa.aspx?ID=57JQM25NDAU45832AQ101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eobs.cu.edu.tr/DersIzl_tr.aspx?DersID=28455" TargetMode="External"/><Relationship Id="rId3" Type="http://schemas.openxmlformats.org/officeDocument/2006/relationships/hyperlink" Target="http://eobs.cu.edu.tr/DersIzl_tr.aspx?DersID=19266" TargetMode="External"/><Relationship Id="rId7" Type="http://schemas.openxmlformats.org/officeDocument/2006/relationships/hyperlink" Target="http://eobs.cu.edu.tr/DersIzl_tr.aspx?DersID=19265" TargetMode="External"/><Relationship Id="rId2" Type="http://schemas.openxmlformats.org/officeDocument/2006/relationships/hyperlink" Target="http://eobs.cu.edu.tr/DersIzl_tr.aspx?DersID=24427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obs.cu.edu.tr/DersIzl_tr.aspx?DersID=19263" TargetMode="External"/><Relationship Id="rId5" Type="http://schemas.openxmlformats.org/officeDocument/2006/relationships/hyperlink" Target="http://eobs.cu.edu.tr/DersIzl_tr.aspx?DersID=19269" TargetMode="External"/><Relationship Id="rId10" Type="http://schemas.openxmlformats.org/officeDocument/2006/relationships/hyperlink" Target="http://eobs.cu.edu.tr/DersIzl_tr.aspx?DersID=19270" TargetMode="External"/><Relationship Id="rId4" Type="http://schemas.openxmlformats.org/officeDocument/2006/relationships/hyperlink" Target="http://eobs.cu.edu.tr/DersIzl_tr.aspx?DersID=19264" TargetMode="External"/><Relationship Id="rId9" Type="http://schemas.openxmlformats.org/officeDocument/2006/relationships/hyperlink" Target="http://eobs.cu.edu.tr/DersIzl_tr.aspx?DersID=24429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1 Başlık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tr-TR" sz="5200" b="1"/>
              <a:t>Eğitim Öğretim ve Sınav Yönetmeliği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Metin kutusu"/>
          <p:cNvSpPr txBox="1">
            <a:spLocks noChangeArrowheads="1"/>
          </p:cNvSpPr>
          <p:nvPr/>
        </p:nvSpPr>
        <p:spPr bwMode="auto">
          <a:xfrm>
            <a:off x="395288" y="765175"/>
            <a:ext cx="8353425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>
                <a:latin typeface="Calibri" pitchFamily="34" charset="0"/>
              </a:rPr>
              <a:t>Akademik Danışmanlık: </a:t>
            </a:r>
            <a:endParaRPr lang="tr-TR">
              <a:latin typeface="Calibri" pitchFamily="34" charset="0"/>
            </a:endParaRPr>
          </a:p>
          <a:p>
            <a:endParaRPr lang="tr-TR">
              <a:latin typeface="Calibri" pitchFamily="34" charset="0"/>
            </a:endParaRPr>
          </a:p>
          <a:p>
            <a:r>
              <a:rPr lang="tr-TR">
                <a:latin typeface="Calibri" pitchFamily="34" charset="0"/>
              </a:rPr>
              <a:t>Akademik danışmanınız  ……………………………. dır. (örn. Yrd. Doç. Dr. Mehmet Aydın hocanızdır) </a:t>
            </a:r>
          </a:p>
          <a:p>
            <a:endParaRPr lang="tr-TR">
              <a:latin typeface="Calibri" pitchFamily="34" charset="0"/>
            </a:endParaRPr>
          </a:p>
          <a:p>
            <a:r>
              <a:rPr lang="tr-TR">
                <a:latin typeface="Calibri" pitchFamily="34" charset="0"/>
              </a:rPr>
              <a:t>Danışman hocanız eğitim-öğretim konularında karşılaşacağınız sorunların çözümünde sizlere yardımcı olacaktır. </a:t>
            </a:r>
          </a:p>
          <a:p>
            <a:endParaRPr lang="tr-TR">
              <a:latin typeface="Calibri" pitchFamily="34" charset="0"/>
            </a:endParaRPr>
          </a:p>
          <a:p>
            <a:endParaRPr lang="tr-TR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>
            <a:spLocks noChangeArrowheads="1"/>
          </p:cNvSpPr>
          <p:nvPr/>
        </p:nvSpPr>
        <p:spPr bwMode="auto">
          <a:xfrm>
            <a:off x="285750" y="285750"/>
            <a:ext cx="8572500" cy="670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 dirty="0">
                <a:latin typeface="Calibri" pitchFamily="34" charset="0"/>
              </a:rPr>
              <a:t>Sınavlar: </a:t>
            </a:r>
          </a:p>
          <a:p>
            <a:pPr>
              <a:buFont typeface="Wingdings" pitchFamily="2" charset="2"/>
              <a:buChar char="q"/>
            </a:pPr>
            <a:r>
              <a:rPr lang="tr-TR" dirty="0">
                <a:latin typeface="Calibri" pitchFamily="34" charset="0"/>
              </a:rPr>
              <a:t>Ara sınav, (Vize)</a:t>
            </a:r>
          </a:p>
          <a:p>
            <a:pPr>
              <a:buFont typeface="Wingdings" pitchFamily="2" charset="2"/>
              <a:buChar char="q"/>
            </a:pPr>
            <a:r>
              <a:rPr lang="tr-TR" dirty="0">
                <a:latin typeface="Calibri" pitchFamily="34" charset="0"/>
              </a:rPr>
              <a:t>Yarıyıl/yılsonu sınavı (Final)</a:t>
            </a:r>
          </a:p>
          <a:p>
            <a:pPr>
              <a:buFont typeface="Wingdings" pitchFamily="2" charset="2"/>
              <a:buChar char="q"/>
            </a:pPr>
            <a:r>
              <a:rPr lang="tr-TR" dirty="0">
                <a:latin typeface="Calibri" pitchFamily="34" charset="0"/>
              </a:rPr>
              <a:t>Mazeret sınavı</a:t>
            </a:r>
          </a:p>
          <a:p>
            <a:pPr>
              <a:buFont typeface="Wingdings" pitchFamily="2" charset="2"/>
              <a:buChar char="q"/>
            </a:pPr>
            <a:r>
              <a:rPr lang="tr-TR" dirty="0">
                <a:latin typeface="Calibri" pitchFamily="34" charset="0"/>
              </a:rPr>
              <a:t>Bütünleme </a:t>
            </a:r>
            <a:r>
              <a:rPr lang="tr-TR" dirty="0" smtClean="0">
                <a:latin typeface="Calibri" pitchFamily="34" charset="0"/>
              </a:rPr>
              <a:t>sınavı</a:t>
            </a:r>
          </a:p>
          <a:p>
            <a:pPr>
              <a:buFont typeface="Wingdings" pitchFamily="2" charset="2"/>
              <a:buChar char="q"/>
            </a:pPr>
            <a:r>
              <a:rPr lang="tr-TR" dirty="0" smtClean="0">
                <a:latin typeface="Calibri" pitchFamily="34" charset="0"/>
              </a:rPr>
              <a:t>Tek Ders Sınavı</a:t>
            </a:r>
            <a:endParaRPr lang="tr-TR" dirty="0"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dirty="0">
                <a:latin typeface="Calibri" pitchFamily="34" charset="0"/>
              </a:rPr>
              <a:t>GNO yükseltme sınavı</a:t>
            </a:r>
          </a:p>
          <a:p>
            <a:endParaRPr lang="tr-TR" sz="1600" dirty="0" smtClean="0">
              <a:latin typeface="Calibri" pitchFamily="34" charset="0"/>
            </a:endParaRPr>
          </a:p>
          <a:p>
            <a:r>
              <a:rPr lang="tr-TR" sz="1600" dirty="0" smtClean="0">
                <a:latin typeface="Calibri" pitchFamily="34" charset="0"/>
              </a:rPr>
              <a:t>Birinci </a:t>
            </a:r>
            <a:r>
              <a:rPr lang="tr-TR" sz="1600" dirty="0">
                <a:latin typeface="Calibri" pitchFamily="34" charset="0"/>
              </a:rPr>
              <a:t>ara sınavların, yarıyıl/yılsonu sınavlarının, bütünleme ve GNO yükseltme sınavlarının ne zaman yapılacağı akademik takvimle birlikte duyurulur. </a:t>
            </a:r>
          </a:p>
          <a:p>
            <a:endParaRPr lang="tr-TR" sz="1600" dirty="0">
              <a:latin typeface="Calibri" pitchFamily="34" charset="0"/>
            </a:endParaRPr>
          </a:p>
          <a:p>
            <a:endParaRPr lang="tr-TR" sz="1600" dirty="0">
              <a:latin typeface="Calibri" pitchFamily="34" charset="0"/>
            </a:endParaRPr>
          </a:p>
          <a:p>
            <a:endParaRPr lang="tr-TR" sz="1600" dirty="0">
              <a:latin typeface="Calibri" pitchFamily="34" charset="0"/>
            </a:endParaRPr>
          </a:p>
          <a:p>
            <a:endParaRPr lang="tr-TR" sz="1600" dirty="0">
              <a:latin typeface="Calibri" pitchFamily="34" charset="0"/>
            </a:endParaRPr>
          </a:p>
          <a:p>
            <a:endParaRPr lang="tr-TR" sz="1600" dirty="0">
              <a:latin typeface="Calibri" pitchFamily="34" charset="0"/>
            </a:endParaRPr>
          </a:p>
          <a:p>
            <a:endParaRPr lang="tr-TR" sz="1600" dirty="0">
              <a:latin typeface="Calibri" pitchFamily="34" charset="0"/>
            </a:endParaRPr>
          </a:p>
          <a:p>
            <a:endParaRPr lang="tr-TR" sz="1600" dirty="0">
              <a:latin typeface="Calibri" pitchFamily="34" charset="0"/>
            </a:endParaRPr>
          </a:p>
          <a:p>
            <a:r>
              <a:rPr lang="tr-TR" sz="1600" dirty="0" smtClean="0">
                <a:latin typeface="Calibri" pitchFamily="34" charset="0"/>
              </a:rPr>
              <a:t>Mazeret </a:t>
            </a:r>
            <a:r>
              <a:rPr lang="tr-TR" sz="1600" dirty="0">
                <a:latin typeface="Calibri" pitchFamily="34" charset="0"/>
              </a:rPr>
              <a:t>sınavları </a:t>
            </a:r>
            <a:r>
              <a:rPr lang="tr-TR" sz="1600" dirty="0" smtClean="0">
                <a:latin typeface="Calibri" pitchFamily="34" charset="0"/>
              </a:rPr>
              <a:t>ne </a:t>
            </a:r>
            <a:r>
              <a:rPr lang="tr-TR" sz="1600" dirty="0">
                <a:latin typeface="Calibri" pitchFamily="34" charset="0"/>
              </a:rPr>
              <a:t>zaman ve nerede yapılacağı ilgili program tarafından duyurulur</a:t>
            </a:r>
            <a:r>
              <a:rPr lang="tr-TR" sz="1600" dirty="0" smtClean="0">
                <a:latin typeface="Calibri" pitchFamily="34" charset="0"/>
              </a:rPr>
              <a:t>.</a:t>
            </a:r>
          </a:p>
          <a:p>
            <a:r>
              <a:rPr lang="tr-TR" sz="1600" b="1" dirty="0" smtClean="0">
                <a:solidFill>
                  <a:srgbClr val="7030A0"/>
                </a:solidFill>
                <a:latin typeface="Calibri" pitchFamily="34" charset="0"/>
              </a:rPr>
              <a:t>Mazeret sınavları sadece ara sınavlara giremeyen öğrencilere açılır.</a:t>
            </a:r>
            <a:endParaRPr lang="tr-TR" sz="1600" b="1" dirty="0">
              <a:solidFill>
                <a:srgbClr val="7030A0"/>
              </a:solidFill>
              <a:latin typeface="Calibri" pitchFamily="34" charset="0"/>
            </a:endParaRPr>
          </a:p>
          <a:p>
            <a:r>
              <a:rPr lang="tr-TR" sz="1600" dirty="0" smtClean="0">
                <a:latin typeface="Calibri" pitchFamily="34" charset="0"/>
              </a:rPr>
              <a:t>Sınavların </a:t>
            </a:r>
            <a:r>
              <a:rPr lang="tr-TR" sz="1600" dirty="0">
                <a:latin typeface="Calibri" pitchFamily="34" charset="0"/>
              </a:rPr>
              <a:t>nasıl yapılacağı ve nasıl değerlendirileceği dersi veren öğretim elemanı tarafından dönem başında sizlere duyurulur.</a:t>
            </a:r>
          </a:p>
          <a:p>
            <a:r>
              <a:rPr lang="tr-TR" sz="1600" dirty="0" smtClean="0">
                <a:latin typeface="Calibri" pitchFamily="34" charset="0"/>
              </a:rPr>
              <a:t>Her </a:t>
            </a:r>
            <a:r>
              <a:rPr lang="tr-TR" sz="1600" dirty="0">
                <a:latin typeface="Calibri" pitchFamily="34" charset="0"/>
              </a:rPr>
              <a:t>ders için en az bir ara sınav ile bir yarıyıl/yılsonu sınavı yapılır. </a:t>
            </a:r>
            <a:r>
              <a:rPr lang="tr-TR" sz="1600" b="1" dirty="0">
                <a:solidFill>
                  <a:srgbClr val="7030A0"/>
                </a:solidFill>
                <a:latin typeface="Calibri" pitchFamily="34" charset="0"/>
              </a:rPr>
              <a:t>Ancak yapısı gereği, dönem içi çalışmalarının farklı </a:t>
            </a:r>
            <a:r>
              <a:rPr lang="tr-TR" sz="1600" b="1" dirty="0" smtClean="0">
                <a:solidFill>
                  <a:srgbClr val="7030A0"/>
                </a:solidFill>
                <a:latin typeface="Calibri" pitchFamily="34" charset="0"/>
              </a:rPr>
              <a:t>şekilde değerlendirilmesi </a:t>
            </a:r>
            <a:r>
              <a:rPr lang="tr-TR" sz="1600" b="1" dirty="0">
                <a:solidFill>
                  <a:srgbClr val="7030A0"/>
                </a:solidFill>
                <a:latin typeface="Calibri" pitchFamily="34" charset="0"/>
              </a:rPr>
              <a:t>gereken staj, bitirme tezi ve araştırma projesi gibi dersler ile GNO yükseltme </a:t>
            </a:r>
            <a:r>
              <a:rPr lang="tr-TR" sz="1600" b="1" dirty="0" smtClean="0">
                <a:solidFill>
                  <a:srgbClr val="7030A0"/>
                </a:solidFill>
                <a:latin typeface="Calibri" pitchFamily="34" charset="0"/>
              </a:rPr>
              <a:t>sınavı ve </a:t>
            </a:r>
            <a:r>
              <a:rPr lang="tr-TR" sz="1600" b="1" dirty="0">
                <a:solidFill>
                  <a:srgbClr val="7030A0"/>
                </a:solidFill>
                <a:latin typeface="Calibri" pitchFamily="34" charset="0"/>
              </a:rPr>
              <a:t>tek ders sınavı değerlendirmelerinde ara sınav notu dikkate alınmaz.</a:t>
            </a:r>
            <a:r>
              <a:rPr lang="tr-TR" sz="1600" dirty="0">
                <a:latin typeface="Calibri" pitchFamily="34" charset="0"/>
              </a:rPr>
              <a:t> Sınav programları sınav tarihleri ve nerede yapılacağı en az on beş (15) gün önce ilan edilir.</a:t>
            </a:r>
          </a:p>
        </p:txBody>
      </p:sp>
      <p:graphicFrame>
        <p:nvGraphicFramePr>
          <p:cNvPr id="23584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170835"/>
              </p:ext>
            </p:extLst>
          </p:nvPr>
        </p:nvGraphicFramePr>
        <p:xfrm>
          <a:off x="1115616" y="2996951"/>
          <a:ext cx="7056784" cy="1663445"/>
        </p:xfrm>
        <a:graphic>
          <a:graphicData uri="http://schemas.openxmlformats.org/drawingml/2006/table">
            <a:tbl>
              <a:tblPr/>
              <a:tblGrid>
                <a:gridCol w="35142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425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81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Calibri" pitchFamily="34" charset="0"/>
                          <a:cs typeface="Times New Roman" pitchFamily="18" charset="0"/>
                        </a:rPr>
                        <a:t>4 Kasım 2019- 10 Kasım 2019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Calibri" pitchFamily="34" charset="0"/>
                          <a:cs typeface="Times New Roman" pitchFamily="18" charset="0"/>
                        </a:rPr>
                        <a:t>Ara Sınavlar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1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Calibri" pitchFamily="34" charset="0"/>
                          <a:cs typeface="Times New Roman" pitchFamily="18" charset="0"/>
                        </a:rPr>
                        <a:t>30 Aralık 2019 -12 Ocak 2020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Calibri" pitchFamily="34" charset="0"/>
                          <a:cs typeface="Times New Roman" pitchFamily="18" charset="0"/>
                        </a:rPr>
                        <a:t>Güz Yarıyılı Sınavları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Calibri" pitchFamily="34" charset="0"/>
                          <a:cs typeface="Times New Roman" pitchFamily="18" charset="0"/>
                        </a:rPr>
                        <a:t>22 Ocak 2020 – 28 Ocak 2020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Calibri" pitchFamily="34" charset="0"/>
                          <a:cs typeface="Times New Roman" pitchFamily="18" charset="0"/>
                        </a:rPr>
                        <a:t>Bütünleme Sınavı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1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Calibri" pitchFamily="34" charset="0"/>
                          <a:cs typeface="Times New Roman" pitchFamily="18" charset="0"/>
                        </a:rPr>
                        <a:t>3 Şubat 2020- 7 Şubat 2020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Calibri" pitchFamily="34" charset="0"/>
                          <a:cs typeface="Times New Roman" pitchFamily="18" charset="0"/>
                        </a:rPr>
                        <a:t>Not Yükseltme sınavı başvuruları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7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Calibri" pitchFamily="34" charset="0"/>
                          <a:cs typeface="Times New Roman" pitchFamily="18" charset="0"/>
                        </a:rPr>
                        <a:t>5 Şubat 2020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Calibri" pitchFamily="34" charset="0"/>
                          <a:cs typeface="Times New Roman" pitchFamily="18" charset="0"/>
                        </a:rPr>
                        <a:t>11 Şubat 2020- 13 Şubat 2020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Calibri" pitchFamily="34" charset="0"/>
                          <a:cs typeface="Times New Roman" pitchFamily="18" charset="0"/>
                        </a:rPr>
                        <a:t>Tek Ders sınavları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Calibri" pitchFamily="34" charset="0"/>
                          <a:cs typeface="Times New Roman" pitchFamily="18" charset="0"/>
                        </a:rPr>
                        <a:t>Not Yükseltme sınavlar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3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>
            <a:spLocks noChangeArrowheads="1"/>
          </p:cNvSpPr>
          <p:nvPr/>
        </p:nvSpPr>
        <p:spPr bwMode="auto">
          <a:xfrm>
            <a:off x="395288" y="765175"/>
            <a:ext cx="8353425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 dirty="0" smtClean="0">
                <a:solidFill>
                  <a:srgbClr val="7030A0"/>
                </a:solidFill>
                <a:latin typeface="Calibri" pitchFamily="34" charset="0"/>
              </a:rPr>
              <a:t>Yarıyıl/yıl sonu sınavları :</a:t>
            </a:r>
          </a:p>
          <a:p>
            <a:endParaRPr lang="tr-TR" b="1" strike="sngStrike" dirty="0">
              <a:latin typeface="Calibri" pitchFamily="34" charset="0"/>
            </a:endParaRP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Bir dersin yarıyıl sonu veya yılsonu sınavına girebilmeniz için;</a:t>
            </a:r>
          </a:p>
          <a:p>
            <a:r>
              <a:rPr lang="tr-TR" dirty="0">
                <a:latin typeface="Calibri" pitchFamily="34" charset="0"/>
              </a:rPr>
              <a:t>a) O derse kaydınızı yaptırmış olmanız,</a:t>
            </a:r>
          </a:p>
          <a:p>
            <a:r>
              <a:rPr lang="tr-TR" dirty="0">
                <a:latin typeface="Calibri" pitchFamily="34" charset="0"/>
              </a:rPr>
              <a:t>b) Derse devam zorunluluğunu yerine getirmiş olmanız,</a:t>
            </a:r>
          </a:p>
          <a:p>
            <a:r>
              <a:rPr lang="tr-TR" dirty="0">
                <a:latin typeface="Calibri" pitchFamily="34" charset="0"/>
              </a:rPr>
              <a:t>c) Uygulamalarda başarılı olmanız, varsa verilen projeleri, ödevleri tamamlamış olmanız</a:t>
            </a:r>
          </a:p>
          <a:p>
            <a:r>
              <a:rPr lang="tr-TR" dirty="0">
                <a:latin typeface="Calibri" pitchFamily="34" charset="0"/>
              </a:rPr>
              <a:t>gerekir.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Ara sınav sonuçları, bir sonraki sınav tarihinden en </a:t>
            </a:r>
            <a:r>
              <a:rPr lang="tr-TR" dirty="0" smtClean="0">
                <a:latin typeface="Calibri" pitchFamily="34" charset="0"/>
              </a:rPr>
              <a:t>geç  </a:t>
            </a:r>
            <a:r>
              <a:rPr lang="tr-TR" b="1" dirty="0" smtClean="0">
                <a:solidFill>
                  <a:srgbClr val="7030A0"/>
                </a:solidFill>
                <a:latin typeface="Calibri" pitchFamily="34" charset="0"/>
              </a:rPr>
              <a:t>iki</a:t>
            </a:r>
            <a:r>
              <a:rPr lang="tr-TR" dirty="0" smtClean="0">
                <a:latin typeface="Calibri" pitchFamily="34" charset="0"/>
              </a:rPr>
              <a:t> hafta </a:t>
            </a:r>
            <a:r>
              <a:rPr lang="tr-TR" dirty="0">
                <a:latin typeface="Calibri" pitchFamily="34" charset="0"/>
              </a:rPr>
              <a:t>öncesine kadar ilan edilir.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>
            <a:spLocks noChangeArrowheads="1"/>
          </p:cNvSpPr>
          <p:nvPr/>
        </p:nvSpPr>
        <p:spPr bwMode="auto">
          <a:xfrm>
            <a:off x="250825" y="260350"/>
            <a:ext cx="6249988" cy="591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 dirty="0">
                <a:latin typeface="Calibri" pitchFamily="34" charset="0"/>
              </a:rPr>
              <a:t>Sınavların </a:t>
            </a:r>
            <a:r>
              <a:rPr lang="tr-TR" b="1" dirty="0" smtClean="0">
                <a:latin typeface="Calibri" pitchFamily="34" charset="0"/>
              </a:rPr>
              <a:t>Değerlendirilmesi: </a:t>
            </a:r>
            <a:endParaRPr lang="tr-TR" b="1" dirty="0">
              <a:latin typeface="Calibri" pitchFamily="34" charset="0"/>
            </a:endParaRPr>
          </a:p>
          <a:p>
            <a:endParaRPr lang="tr-TR" dirty="0">
              <a:latin typeface="Calibri" pitchFamily="34" charset="0"/>
            </a:endParaRPr>
          </a:p>
          <a:p>
            <a:r>
              <a:rPr lang="tr-TR" b="1" dirty="0">
                <a:latin typeface="Calibri" pitchFamily="34" charset="0"/>
              </a:rPr>
              <a:t>Dönem içi notu</a:t>
            </a:r>
            <a:r>
              <a:rPr lang="tr-TR" dirty="0">
                <a:latin typeface="Calibri" pitchFamily="34" charset="0"/>
              </a:rPr>
              <a:t>, o dersin eğitim-öğretimi ile ilgili yaptırılacak olan ara sınavı/sınavları ile araştırma, inceleme ödevleri, projeler gibi diğer faaliyetleri dikkate alınarak hesaplanır.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b="1" dirty="0">
                <a:latin typeface="Calibri" pitchFamily="34" charset="0"/>
              </a:rPr>
              <a:t>Ham başarı notu</a:t>
            </a:r>
            <a:r>
              <a:rPr lang="tr-TR" dirty="0">
                <a:latin typeface="Calibri" pitchFamily="34" charset="0"/>
              </a:rPr>
              <a:t>, dönem içi notunun % 40’ı ile yarıyıl veya yılsonu sınav notunun % 60’ının toplanması sonucu elde edilir. Ham başarı notunun elde edilmesinde dönem içi notu ve yarıyıl/yılsonu sınav sonuçları 100 tam puan üzerinden hesaplanır.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b="1" dirty="0">
                <a:latin typeface="Calibri" pitchFamily="34" charset="0"/>
              </a:rPr>
              <a:t>Başarı notu</a:t>
            </a:r>
            <a:r>
              <a:rPr lang="tr-TR" dirty="0">
                <a:latin typeface="Calibri" pitchFamily="34" charset="0"/>
              </a:rPr>
              <a:t>, üniversitece belirlenen bağıl değerlendirme (çan eğrisi) sistemine göre hesaplanır. 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Bu değerlendirme sonucunda, yanda açılımı ve katsayıları belirtilen harf notlarından biri başarı notu olarak verilir: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Devam koşulunu yerine getirmeyen öğrenciye NA notu</a:t>
            </a:r>
          </a:p>
          <a:p>
            <a:r>
              <a:rPr lang="tr-TR" dirty="0">
                <a:latin typeface="Calibri" pitchFamily="34" charset="0"/>
              </a:rPr>
              <a:t>verilir. NA notu alan öğrenci yarıyıl/yılsonu ve bütünleme sınavlarına katılamaz.</a:t>
            </a:r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6572250" y="500063"/>
          <a:ext cx="2214563" cy="4714875"/>
        </p:xfrm>
        <a:graphic>
          <a:graphicData uri="http://schemas.openxmlformats.org/drawingml/2006/table">
            <a:tbl>
              <a:tblPr/>
              <a:tblGrid>
                <a:gridCol w="9064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081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AA 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4.00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BA 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3.50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BB 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3.00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CB 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2.50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CC 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2.00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DC 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1.50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DD 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1.00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FF 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0.00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FG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0.00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NA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0.00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UB 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0.00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2 İçerik Yer Tutucusu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sz="2000">
                <a:latin typeface="Calibri" pitchFamily="34" charset="0"/>
              </a:rPr>
              <a:t/>
            </a:r>
            <a:br>
              <a:rPr lang="tr-TR" sz="2000">
                <a:latin typeface="Calibri" pitchFamily="34" charset="0"/>
              </a:rPr>
            </a:br>
            <a:r>
              <a:rPr lang="tr-TR" sz="2000">
                <a:latin typeface="Calibri" pitchFamily="34" charset="0"/>
              </a:rPr>
              <a:t/>
            </a:r>
            <a:br>
              <a:rPr lang="tr-TR" sz="2000">
                <a:latin typeface="Calibri" pitchFamily="34" charset="0"/>
              </a:rPr>
            </a:br>
            <a:r>
              <a:rPr lang="tr-TR" sz="2000">
                <a:latin typeface="Calibri" pitchFamily="34" charset="0"/>
              </a:rPr>
              <a:t>Bağıl değerlendirme sistemi, öğrencinin ara ve yarıyıl veya staj sonu notlarının ağırlıklarına göre belirlenen başarı not ortalamasının o dersi alan tüm öğrencilerin başarı düzeyine göre belirlenmesidir. </a:t>
            </a:r>
          </a:p>
          <a:p>
            <a:pPr>
              <a:buFontTx/>
              <a:buNone/>
            </a:pPr>
            <a:endParaRPr lang="tr-TR" sz="2000">
              <a:latin typeface="Calibri" pitchFamily="34" charset="0"/>
            </a:endParaRPr>
          </a:p>
          <a:p>
            <a:pPr>
              <a:buFontTx/>
              <a:buNone/>
            </a:pPr>
            <a:r>
              <a:rPr lang="tr-TR" sz="2000">
                <a:latin typeface="Calibri" pitchFamily="34" charset="0"/>
              </a:rPr>
              <a:t>	Başarı düzeyi, notların istatistiksel dağılımı ve sınıf aritmetik ortalaması göz önünde bulundurularak yapılır.</a:t>
            </a:r>
          </a:p>
          <a:p>
            <a:endParaRPr lang="tr-TR" sz="2000">
              <a:latin typeface="Calibri" pitchFamily="34" charset="0"/>
              <a:hlinkClick r:id="rId2"/>
            </a:endParaRPr>
          </a:p>
          <a:p>
            <a:pPr>
              <a:buFontTx/>
              <a:buNone/>
            </a:pPr>
            <a:r>
              <a:rPr lang="tr-TR" sz="2000">
                <a:latin typeface="Calibri" pitchFamily="34" charset="0"/>
              </a:rPr>
              <a:t/>
            </a:r>
            <a:br>
              <a:rPr lang="tr-TR" sz="2000">
                <a:latin typeface="Calibri" pitchFamily="34" charset="0"/>
              </a:rPr>
            </a:br>
            <a:endParaRPr lang="tr-TR" sz="2000">
              <a:latin typeface="Calibri" pitchFamily="34" charset="0"/>
            </a:endParaRPr>
          </a:p>
        </p:txBody>
      </p:sp>
      <p:sp>
        <p:nvSpPr>
          <p:cNvPr id="26626" name="3 Metin kutusu"/>
          <p:cNvSpPr txBox="1">
            <a:spLocks noChangeArrowheads="1"/>
          </p:cNvSpPr>
          <p:nvPr/>
        </p:nvSpPr>
        <p:spPr bwMode="auto">
          <a:xfrm>
            <a:off x="714375" y="1357313"/>
            <a:ext cx="7500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000" b="1">
                <a:latin typeface="Calibri" pitchFamily="34" charset="0"/>
              </a:rPr>
              <a:t>Bağıl değerlendirme nedir? </a:t>
            </a:r>
            <a:endParaRPr lang="tr-TR" sz="2000">
              <a:latin typeface="Calibri" pitchFamily="34" charset="0"/>
            </a:endParaRPr>
          </a:p>
        </p:txBody>
      </p:sp>
      <p:pic>
        <p:nvPicPr>
          <p:cNvPr id="26627" name="Picture 2" descr="http://www.biltek.tubitak.gov.tr/gelisim/psikoloji/images/iqc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38" y="285750"/>
            <a:ext cx="3381375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>
            <a:spLocks noChangeArrowheads="1"/>
          </p:cNvSpPr>
          <p:nvPr/>
        </p:nvSpPr>
        <p:spPr bwMode="auto">
          <a:xfrm>
            <a:off x="285750" y="117475"/>
            <a:ext cx="5643563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 dirty="0" smtClean="0">
                <a:latin typeface="Calibri" pitchFamily="34" charset="0"/>
              </a:rPr>
              <a:t>Başarı </a:t>
            </a:r>
            <a:r>
              <a:rPr lang="tr-TR" b="1" dirty="0">
                <a:latin typeface="Calibri" pitchFamily="34" charset="0"/>
              </a:rPr>
              <a:t>Notları: 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Yarıyıl/yılsonu veya bütünleme sınavına girerek başarısız olan öğrenciye FF notu verilir.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Yarıyıl/yılsonu veya bütünleme sınavına girme hakkı olduğu halde sınava girmeyen öğrencilere FG notu verilir.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Mazeretsiz olarak girmediği bir sınav için öğrenciye 0 (sıfır) notu verilir.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Bir dersten AA, BA, BB, CB veya CC notlarından birini almış olan bir öğrenci o dersi başarmış sayılır.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Bir dersten DC veya DD alan bir öğrenci mezun olma aşamasında 2.00 </a:t>
            </a:r>
            <a:r>
              <a:rPr lang="tr-TR" dirty="0" err="1">
                <a:latin typeface="Calibri" pitchFamily="34" charset="0"/>
              </a:rPr>
              <a:t>GNO’ya</a:t>
            </a:r>
            <a:r>
              <a:rPr lang="tr-TR" dirty="0">
                <a:latin typeface="Calibri" pitchFamily="34" charset="0"/>
              </a:rPr>
              <a:t> erişmiş olmak koşulu ile o dersi başarmış sayılır.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Bir dersin uygulamasında başarısız olan öğrencilere UB (Uygulamada Başarısız) notu verilir. UB notu NA notu gibi işlem görür.</a:t>
            </a:r>
          </a:p>
          <a:p>
            <a:endParaRPr lang="tr-TR" dirty="0">
              <a:latin typeface="Calibri" pitchFamily="34" charset="0"/>
            </a:endParaRPr>
          </a:p>
        </p:txBody>
      </p:sp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6286500" y="428625"/>
          <a:ext cx="2214563" cy="4714875"/>
        </p:xfrm>
        <a:graphic>
          <a:graphicData uri="http://schemas.openxmlformats.org/drawingml/2006/table">
            <a:tbl>
              <a:tblPr/>
              <a:tblGrid>
                <a:gridCol w="9064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081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AA 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4.00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BA 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3.50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BB 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3.00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CB 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2.50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CC 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2.00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DC 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1.50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DD 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1.00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FF 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0.00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FG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0.00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NA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0.00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UB 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0.00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1 Metin kutusu"/>
          <p:cNvSpPr txBox="1">
            <a:spLocks noChangeArrowheads="1"/>
          </p:cNvSpPr>
          <p:nvPr/>
        </p:nvSpPr>
        <p:spPr bwMode="auto">
          <a:xfrm>
            <a:off x="285750" y="1401763"/>
            <a:ext cx="8215313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Calibri" pitchFamily="34" charset="0"/>
              </a:rPr>
              <a:t>Sınavlarda </a:t>
            </a:r>
          </a:p>
          <a:p>
            <a:pPr>
              <a:buFontTx/>
              <a:buChar char="•"/>
            </a:pPr>
            <a:r>
              <a:rPr lang="tr-TR">
                <a:latin typeface="Calibri" pitchFamily="34" charset="0"/>
              </a:rPr>
              <a:t>kopya çeken, </a:t>
            </a:r>
          </a:p>
          <a:p>
            <a:pPr>
              <a:buFontTx/>
              <a:buChar char="•"/>
            </a:pPr>
            <a:r>
              <a:rPr lang="tr-TR">
                <a:latin typeface="Calibri" pitchFamily="34" charset="0"/>
              </a:rPr>
              <a:t>kopya girişiminde bulunan, </a:t>
            </a:r>
          </a:p>
          <a:p>
            <a:pPr>
              <a:buFontTx/>
              <a:buChar char="•"/>
            </a:pPr>
            <a:r>
              <a:rPr lang="tr-TR">
                <a:latin typeface="Calibri" pitchFamily="34" charset="0"/>
              </a:rPr>
              <a:t>sınava hile karıştıran, </a:t>
            </a:r>
          </a:p>
          <a:p>
            <a:pPr>
              <a:buFontTx/>
              <a:buChar char="•"/>
            </a:pPr>
            <a:r>
              <a:rPr lang="tr-TR">
                <a:latin typeface="Calibri" pitchFamily="34" charset="0"/>
              </a:rPr>
              <a:t>ilgili öğretim elemanınca sınav evrakının incelenmesi sonucunda kopya çektiği anlaşılan öğrenciye, </a:t>
            </a:r>
          </a:p>
          <a:p>
            <a:r>
              <a:rPr lang="tr-TR">
                <a:latin typeface="Calibri" pitchFamily="34" charset="0"/>
              </a:rPr>
              <a:t>o sınav için 0 (sıfır) notu verilir ve hakkında Yükseköğretim Kurumları Öğrenci Disiplin Yönetmeliği hükümleri uygulanır.</a:t>
            </a:r>
          </a:p>
          <a:p>
            <a:endParaRPr lang="tr-TR">
              <a:latin typeface="Calibri" pitchFamily="34" charset="0"/>
            </a:endParaRPr>
          </a:p>
          <a:p>
            <a:r>
              <a:rPr lang="tr-TR">
                <a:latin typeface="Calibri" pitchFamily="34" charset="0"/>
              </a:rPr>
              <a:t>NA ve UB olarak bir dersten kalan öğrenci ertesi yıl bu derse devam etmek zorundadır.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>
            <a:spLocks noChangeArrowheads="1"/>
          </p:cNvSpPr>
          <p:nvPr/>
        </p:nvSpPr>
        <p:spPr bwMode="auto">
          <a:xfrm>
            <a:off x="250825" y="1292225"/>
            <a:ext cx="8281988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>
                <a:latin typeface="Calibri" pitchFamily="34" charset="0"/>
              </a:rPr>
              <a:t>Not Ortalamaları : </a:t>
            </a:r>
          </a:p>
          <a:p>
            <a:endParaRPr lang="tr-TR">
              <a:latin typeface="Calibri" pitchFamily="34" charset="0"/>
            </a:endParaRPr>
          </a:p>
          <a:p>
            <a:r>
              <a:rPr lang="tr-TR">
                <a:latin typeface="Calibri" pitchFamily="34" charset="0"/>
              </a:rPr>
              <a:t>Öğrencilerin başarı durumları, bitirdikleri yarıyılda almış oldukları derslere ait Dönem Not Ortalaması (DNO) ve almış oldukları tüm dersler için Genel Not Ortalaması (GNO) ile izlenir.</a:t>
            </a:r>
          </a:p>
          <a:p>
            <a:endParaRPr lang="tr-TR">
              <a:latin typeface="Calibri" pitchFamily="34" charset="0"/>
            </a:endParaRPr>
          </a:p>
          <a:p>
            <a:r>
              <a:rPr lang="tr-TR">
                <a:latin typeface="Calibri" pitchFamily="34" charset="0"/>
              </a:rPr>
              <a:t>Bu ortalamalar, ilgili derslerden alınan notlardan her birinin katsayısı ile o dersin AKTS kredisi çarpılarak bulunan sayıların toplamının, aynı derslerin AKTS kredi toplamına bölünmesiyle elde edilir. </a:t>
            </a:r>
          </a:p>
          <a:p>
            <a:endParaRPr lang="tr-TR">
              <a:latin typeface="Calibri" pitchFamily="34" charset="0"/>
            </a:endParaRPr>
          </a:p>
          <a:p>
            <a:r>
              <a:rPr lang="tr-TR">
                <a:latin typeface="Calibri" pitchFamily="34" charset="0"/>
              </a:rPr>
              <a:t>Ortalamaların kayda geçmesinde, virgülden sonraki üçüncü hane beşten küçükse sıfıra; beş veya beşten büyükse, ikinci haneyi bir arttıracak şekilde yuvarlanarak, iki hane esas alınır.</a:t>
            </a:r>
          </a:p>
          <a:p>
            <a:endParaRPr lang="tr-TR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02" name="Group 82"/>
          <p:cNvGraphicFramePr>
            <a:graphicFrameLocks noGrp="1"/>
          </p:cNvGraphicFramePr>
          <p:nvPr/>
        </p:nvGraphicFramePr>
        <p:xfrm>
          <a:off x="357188" y="201613"/>
          <a:ext cx="7786687" cy="4206240"/>
        </p:xfrm>
        <a:graphic>
          <a:graphicData uri="http://schemas.openxmlformats.org/drawingml/2006/table">
            <a:tbl>
              <a:tblPr/>
              <a:tblGrid>
                <a:gridCol w="31146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667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667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287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097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Ders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AKTS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Katsayı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AKTS X Katsayı 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Atatürk İlk. ve İnk. Tarihi I 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CB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2.50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X 2.50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Genel Biyoloji 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DD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1.00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X 1.00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Fizik 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BB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3.00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X 3.00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5"/>
                        </a:rPr>
                        <a:t>İngilizce 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CC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2.00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X 2.00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6"/>
                        </a:rPr>
                        <a:t>Genel Kimya 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CB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2.50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X 2.50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7"/>
                        </a:rPr>
                        <a:t>Matematik I 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BB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3.00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X 3.00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8"/>
                        </a:rPr>
                        <a:t>Kıyı Yönetimi 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3.50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X 3.50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9"/>
                        </a:rPr>
                        <a:t>Türk Dili I 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AA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4.00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X 4.00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0"/>
                        </a:rPr>
                        <a:t>Mühendislik Mekaniği 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3.50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X 3.50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0"/>
                        </a:rPr>
                        <a:t>Toplam 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80.50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0795" name="2 Metin kutusu"/>
          <p:cNvSpPr txBox="1">
            <a:spLocks noChangeArrowheads="1"/>
          </p:cNvSpPr>
          <p:nvPr/>
        </p:nvSpPr>
        <p:spPr bwMode="auto">
          <a:xfrm>
            <a:off x="928688" y="4429125"/>
            <a:ext cx="657225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latin typeface="Calibri" pitchFamily="34" charset="0"/>
              </a:rPr>
              <a:t>Örnek DNO Hesaplaması </a:t>
            </a:r>
          </a:p>
          <a:p>
            <a:r>
              <a:rPr lang="tr-TR" sz="2400">
                <a:latin typeface="Calibri" pitchFamily="34" charset="0"/>
              </a:rPr>
              <a:t>= 80.50 / 30 </a:t>
            </a:r>
          </a:p>
          <a:p>
            <a:r>
              <a:rPr lang="tr-TR" sz="2400">
                <a:latin typeface="Calibri" pitchFamily="34" charset="0"/>
              </a:rPr>
              <a:t>= 2.6833</a:t>
            </a:r>
          </a:p>
          <a:p>
            <a:r>
              <a:rPr lang="tr-TR" sz="2400">
                <a:latin typeface="Calibri" pitchFamily="34" charset="0"/>
              </a:rPr>
              <a:t>= 2.6800</a:t>
            </a:r>
          </a:p>
          <a:p>
            <a:r>
              <a:rPr lang="tr-TR" sz="2400">
                <a:latin typeface="Calibri" pitchFamily="34" charset="0"/>
              </a:rPr>
              <a:t>=2.68</a:t>
            </a:r>
          </a:p>
        </p:txBody>
      </p:sp>
      <p:sp>
        <p:nvSpPr>
          <p:cNvPr id="4" name="3 Oval"/>
          <p:cNvSpPr/>
          <p:nvPr/>
        </p:nvSpPr>
        <p:spPr>
          <a:xfrm>
            <a:off x="3494088" y="911225"/>
            <a:ext cx="285750" cy="357188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5" name="4 Oval"/>
          <p:cNvSpPr/>
          <p:nvPr/>
        </p:nvSpPr>
        <p:spPr>
          <a:xfrm>
            <a:off x="5286375" y="857250"/>
            <a:ext cx="785813" cy="428625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6" name="5 Oval"/>
          <p:cNvSpPr/>
          <p:nvPr/>
        </p:nvSpPr>
        <p:spPr>
          <a:xfrm>
            <a:off x="6357938" y="857250"/>
            <a:ext cx="1357312" cy="428625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7" name="6 Oval"/>
          <p:cNvSpPr/>
          <p:nvPr/>
        </p:nvSpPr>
        <p:spPr>
          <a:xfrm>
            <a:off x="3286125" y="4008438"/>
            <a:ext cx="785813" cy="428625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6310313" y="4076700"/>
            <a:ext cx="1357312" cy="428625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>
            <a:spLocks noChangeArrowheads="1"/>
          </p:cNvSpPr>
          <p:nvPr/>
        </p:nvSpPr>
        <p:spPr bwMode="auto">
          <a:xfrm>
            <a:off x="250825" y="1135063"/>
            <a:ext cx="8281988" cy="36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>
                <a:latin typeface="Calibri" pitchFamily="34" charset="0"/>
              </a:rPr>
              <a:t>Not Ortalamaları : </a:t>
            </a:r>
          </a:p>
          <a:p>
            <a:endParaRPr lang="tr-TR">
              <a:latin typeface="Calibri" pitchFamily="34" charset="0"/>
            </a:endParaRPr>
          </a:p>
          <a:p>
            <a:endParaRPr lang="tr-TR">
              <a:latin typeface="Calibri" pitchFamily="34" charset="0"/>
            </a:endParaRPr>
          </a:p>
          <a:p>
            <a:r>
              <a:rPr lang="tr-TR" b="1">
                <a:latin typeface="Calibri" pitchFamily="34" charset="0"/>
              </a:rPr>
              <a:t>Başarılı ve Başarısız Öğrenciler: </a:t>
            </a:r>
          </a:p>
          <a:p>
            <a:endParaRPr lang="tr-TR" b="1">
              <a:latin typeface="Calibri" pitchFamily="34" charset="0"/>
            </a:endParaRPr>
          </a:p>
          <a:p>
            <a:r>
              <a:rPr lang="tr-TR">
                <a:latin typeface="Calibri" pitchFamily="34" charset="0"/>
              </a:rPr>
              <a:t>Bulunulan yarıyıl sonu veya yıl sonu itibariyle GNO'su en az 2.00 olan öğrenci </a:t>
            </a:r>
            <a:r>
              <a:rPr lang="tr-TR" b="1">
                <a:latin typeface="Calibri" pitchFamily="34" charset="0"/>
              </a:rPr>
              <a:t>başarılı</a:t>
            </a:r>
            <a:r>
              <a:rPr lang="tr-TR">
                <a:latin typeface="Calibri" pitchFamily="34" charset="0"/>
              </a:rPr>
              <a:t> sayılır.</a:t>
            </a:r>
          </a:p>
          <a:p>
            <a:endParaRPr lang="tr-TR">
              <a:latin typeface="Calibri" pitchFamily="34" charset="0"/>
            </a:endParaRPr>
          </a:p>
          <a:p>
            <a:r>
              <a:rPr lang="tr-TR">
                <a:latin typeface="Calibri" pitchFamily="34" charset="0"/>
              </a:rPr>
              <a:t>Normal öğrenim süresine göre bulunduğu yarıyıldan/yıldan başarısız notu ve bir önceki yarıyıldan başarısız dersi olmayan, disiplin cezası almamış başarılı öğrencilerden yarıyıl/yıl sonunda en az normal ders yükü ile o yarıyıl not ortalaması; </a:t>
            </a:r>
          </a:p>
          <a:p>
            <a:r>
              <a:rPr lang="tr-TR">
                <a:latin typeface="Calibri" pitchFamily="34" charset="0"/>
              </a:rPr>
              <a:t>3.00-3.49 arasında olanlar </a:t>
            </a:r>
            <a:r>
              <a:rPr lang="tr-TR" b="1">
                <a:latin typeface="Calibri" pitchFamily="34" charset="0"/>
              </a:rPr>
              <a:t>onur öğrencisi</a:t>
            </a:r>
            <a:r>
              <a:rPr lang="tr-TR">
                <a:latin typeface="Calibri" pitchFamily="34" charset="0"/>
              </a:rPr>
              <a:t>, </a:t>
            </a:r>
          </a:p>
          <a:p>
            <a:r>
              <a:rPr lang="tr-TR">
                <a:latin typeface="Calibri" pitchFamily="34" charset="0"/>
              </a:rPr>
              <a:t>3.50-4.00 arasında olanlar </a:t>
            </a:r>
            <a:r>
              <a:rPr lang="tr-TR" b="1">
                <a:latin typeface="Calibri" pitchFamily="34" charset="0"/>
              </a:rPr>
              <a:t>yüksek onur öğrencisi </a:t>
            </a:r>
            <a:r>
              <a:rPr lang="tr-TR">
                <a:latin typeface="Calibri" pitchFamily="34" charset="0"/>
              </a:rPr>
              <a:t>olarak kabul edilir.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>
            <a:spLocks noChangeArrowheads="1"/>
          </p:cNvSpPr>
          <p:nvPr/>
        </p:nvSpPr>
        <p:spPr bwMode="auto">
          <a:xfrm>
            <a:off x="395289" y="1341438"/>
            <a:ext cx="835317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b="1" dirty="0">
                <a:latin typeface="Calibri" pitchFamily="34" charset="0"/>
              </a:rPr>
              <a:t>Eğitim Öğretim Süresi </a:t>
            </a:r>
            <a:r>
              <a:rPr lang="tr-TR" dirty="0">
                <a:latin typeface="Calibri" pitchFamily="34" charset="0"/>
              </a:rPr>
              <a:t>: 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Azami öğretim süresi (yabancı dil hazırlık sınıfı hariç)</a:t>
            </a:r>
          </a:p>
          <a:p>
            <a:r>
              <a:rPr lang="tr-TR" dirty="0" smtClean="0">
                <a:latin typeface="Calibri" pitchFamily="34" charset="0"/>
              </a:rPr>
              <a:t>	Ön </a:t>
            </a:r>
            <a:r>
              <a:rPr lang="tr-TR" dirty="0">
                <a:latin typeface="Calibri" pitchFamily="34" charset="0"/>
              </a:rPr>
              <a:t>lisans programları için </a:t>
            </a:r>
            <a:r>
              <a:rPr lang="tr-TR" b="1" dirty="0">
                <a:latin typeface="Calibri" pitchFamily="34" charset="0"/>
              </a:rPr>
              <a:t>4</a:t>
            </a:r>
            <a:r>
              <a:rPr lang="tr-TR" dirty="0">
                <a:latin typeface="Calibri" pitchFamily="34" charset="0"/>
              </a:rPr>
              <a:t> yıl, </a:t>
            </a:r>
            <a:endParaRPr lang="tr-TR" dirty="0" smtClean="0">
              <a:latin typeface="Calibri" pitchFamily="34" charset="0"/>
            </a:endParaRPr>
          </a:p>
          <a:p>
            <a:r>
              <a:rPr lang="tr-TR" b="1" dirty="0">
                <a:solidFill>
                  <a:srgbClr val="7030A0"/>
                </a:solidFill>
                <a:latin typeface="Calibri" pitchFamily="34" charset="0"/>
              </a:rPr>
              <a:t>	</a:t>
            </a:r>
            <a:r>
              <a:rPr lang="tr-TR" b="1" dirty="0" smtClean="0">
                <a:solidFill>
                  <a:srgbClr val="7030A0"/>
                </a:solidFill>
                <a:latin typeface="Calibri" pitchFamily="34" charset="0"/>
              </a:rPr>
              <a:t>4 yıl olan lisans programları azami 7 yıl, </a:t>
            </a:r>
          </a:p>
          <a:p>
            <a:r>
              <a:rPr lang="tr-TR" b="1" dirty="0">
                <a:solidFill>
                  <a:srgbClr val="7030A0"/>
                </a:solidFill>
                <a:latin typeface="Calibri" pitchFamily="34" charset="0"/>
              </a:rPr>
              <a:t>	</a:t>
            </a:r>
            <a:r>
              <a:rPr lang="tr-TR" b="1" dirty="0" smtClean="0">
                <a:solidFill>
                  <a:srgbClr val="7030A0"/>
                </a:solidFill>
                <a:latin typeface="Calibri" pitchFamily="34" charset="0"/>
              </a:rPr>
              <a:t>5 </a:t>
            </a:r>
            <a:r>
              <a:rPr lang="tr-TR" b="1" dirty="0">
                <a:solidFill>
                  <a:srgbClr val="7030A0"/>
                </a:solidFill>
                <a:latin typeface="Calibri" pitchFamily="34" charset="0"/>
              </a:rPr>
              <a:t>yıl olan lisans programları azami </a:t>
            </a:r>
            <a:r>
              <a:rPr lang="tr-TR" b="1" dirty="0" smtClean="0">
                <a:solidFill>
                  <a:srgbClr val="7030A0"/>
                </a:solidFill>
                <a:latin typeface="Calibri" pitchFamily="34" charset="0"/>
              </a:rPr>
              <a:t>8 </a:t>
            </a:r>
            <a:r>
              <a:rPr lang="tr-TR" b="1" dirty="0">
                <a:solidFill>
                  <a:srgbClr val="7030A0"/>
                </a:solidFill>
                <a:latin typeface="Calibri" pitchFamily="34" charset="0"/>
              </a:rPr>
              <a:t>yıl, </a:t>
            </a:r>
            <a:endParaRPr lang="tr-TR" b="1" dirty="0" smtClean="0">
              <a:solidFill>
                <a:srgbClr val="7030A0"/>
              </a:solidFill>
              <a:latin typeface="Calibri" pitchFamily="34" charset="0"/>
            </a:endParaRPr>
          </a:p>
          <a:p>
            <a:r>
              <a:rPr lang="tr-TR" b="1" dirty="0">
                <a:solidFill>
                  <a:srgbClr val="7030A0"/>
                </a:solidFill>
                <a:latin typeface="Calibri" pitchFamily="34" charset="0"/>
              </a:rPr>
              <a:t>	</a:t>
            </a:r>
            <a:r>
              <a:rPr lang="tr-TR" b="1" dirty="0" smtClean="0">
                <a:solidFill>
                  <a:srgbClr val="7030A0"/>
                </a:solidFill>
                <a:latin typeface="Calibri" pitchFamily="34" charset="0"/>
              </a:rPr>
              <a:t>6 yıl </a:t>
            </a:r>
            <a:r>
              <a:rPr lang="tr-TR" b="1" dirty="0">
                <a:solidFill>
                  <a:srgbClr val="7030A0"/>
                </a:solidFill>
                <a:latin typeface="Calibri" pitchFamily="34" charset="0"/>
              </a:rPr>
              <a:t>olan lisans programları azami </a:t>
            </a:r>
            <a:r>
              <a:rPr lang="tr-TR" b="1" dirty="0" smtClean="0">
                <a:solidFill>
                  <a:srgbClr val="7030A0"/>
                </a:solidFill>
                <a:latin typeface="Calibri" pitchFamily="34" charset="0"/>
              </a:rPr>
              <a:t>9 yıl </a:t>
            </a:r>
            <a:endParaRPr lang="tr-TR" b="1" dirty="0">
              <a:solidFill>
                <a:srgbClr val="7030A0"/>
              </a:solidFill>
              <a:latin typeface="Calibri" pitchFamily="34" charset="0"/>
            </a:endParaRPr>
          </a:p>
          <a:p>
            <a:r>
              <a:rPr lang="tr-TR" dirty="0" smtClean="0">
                <a:latin typeface="Calibri" pitchFamily="34" charset="0"/>
              </a:rPr>
              <a:t> </a:t>
            </a:r>
            <a:endParaRPr lang="tr-TR" dirty="0">
              <a:latin typeface="Calibri" pitchFamily="34" charset="0"/>
            </a:endParaRPr>
          </a:p>
          <a:p>
            <a:r>
              <a:rPr lang="tr-TR" dirty="0" smtClean="0">
                <a:latin typeface="Calibri" pitchFamily="34" charset="0"/>
              </a:rPr>
              <a:t>Öğrencilerin belirtilen süre </a:t>
            </a:r>
            <a:r>
              <a:rPr lang="tr-TR" dirty="0">
                <a:latin typeface="Calibri" pitchFamily="34" charset="0"/>
              </a:rPr>
              <a:t>içinde kayıt oldukları programları başarı ile tamamlamaları gerekmektedir. 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b="1" dirty="0" smtClean="0">
                <a:solidFill>
                  <a:srgbClr val="7030A0"/>
                </a:solidFill>
                <a:latin typeface="Calibri" pitchFamily="34" charset="0"/>
              </a:rPr>
              <a:t>Bu süreler sonunda Yönetmelikte tanınan sınavlar sonunda 5 dersten fazla başarısız dersi olan öğrencilerin kayıtları silinmektedir.</a:t>
            </a:r>
            <a:endParaRPr lang="tr-TR" b="1" dirty="0">
              <a:solidFill>
                <a:srgbClr val="7030A0"/>
              </a:solidFill>
              <a:latin typeface="Calibri" pitchFamily="34" charset="0"/>
            </a:endParaRPr>
          </a:p>
          <a:p>
            <a:endParaRPr lang="tr-T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>
            <a:spLocks noChangeArrowheads="1"/>
          </p:cNvSpPr>
          <p:nvPr/>
        </p:nvSpPr>
        <p:spPr bwMode="auto">
          <a:xfrm>
            <a:off x="393700" y="1265238"/>
            <a:ext cx="8281988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>
                <a:latin typeface="Calibri" pitchFamily="34" charset="0"/>
              </a:rPr>
              <a:t>Ders Tekrarı: </a:t>
            </a:r>
          </a:p>
          <a:p>
            <a:endParaRPr lang="tr-TR">
              <a:latin typeface="Calibri" pitchFamily="34" charset="0"/>
            </a:endParaRPr>
          </a:p>
          <a:p>
            <a:r>
              <a:rPr lang="tr-TR">
                <a:latin typeface="Calibri" pitchFamily="34" charset="0"/>
              </a:rPr>
              <a:t>Bir dersten başarısız olduysanız ya da devamsızlıktan kaldıysanız (FF, FG, UB veya NA aldıysanız), bu dersi, verildiği ilk yarıyılda/yılda almak zorundasınızdır. </a:t>
            </a:r>
          </a:p>
          <a:p>
            <a:endParaRPr lang="tr-TR">
              <a:latin typeface="Calibri" pitchFamily="34" charset="0"/>
            </a:endParaRPr>
          </a:p>
          <a:p>
            <a:r>
              <a:rPr lang="tr-TR">
                <a:latin typeface="Calibri" pitchFamily="34" charset="0"/>
              </a:rPr>
              <a:t>GNO’nuzu yükseltmek için daha önce alıp başarılı olduğunuz dersleri o derslerin verildiği yarıyılda tekrarlayabilirsiziniz. </a:t>
            </a:r>
          </a:p>
          <a:p>
            <a:endParaRPr lang="tr-TR">
              <a:latin typeface="Calibri" pitchFamily="34" charset="0"/>
            </a:endParaRPr>
          </a:p>
          <a:p>
            <a:r>
              <a:rPr lang="tr-TR">
                <a:latin typeface="Calibri" pitchFamily="34" charset="0"/>
              </a:rPr>
              <a:t>Başarılı dersin tekrarında devam şartı aranmaz. GNO hesabında, tekrarlanan dersten alınan en son not geçerlidir.</a:t>
            </a:r>
          </a:p>
          <a:p>
            <a:endParaRPr lang="tr-TR">
              <a:latin typeface="Calibri" pitchFamily="34" charset="0"/>
            </a:endParaRPr>
          </a:p>
          <a:p>
            <a:endParaRPr lang="tr-TR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>
            <a:spLocks noChangeArrowheads="1"/>
          </p:cNvSpPr>
          <p:nvPr/>
        </p:nvSpPr>
        <p:spPr bwMode="auto">
          <a:xfrm>
            <a:off x="250825" y="260350"/>
            <a:ext cx="8281988" cy="535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dirty="0">
                <a:latin typeface="Calibri" pitchFamily="34" charset="0"/>
              </a:rPr>
              <a:t>Sınav Sonuçlarının İlanı ve İtiraz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Başarı notu yarıyıl veya yılsonu sınavlarının bitiş tarihinden en geç bir hafta sonra elektronik ortamda ilan edilir.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Sınav sonuçları, maddi hata durumunun belirlenmesi dışında değiştirilemez. 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Öğrenciler veya öğretim elemanları maddi hata konusunda, sınav sonuçlarının </a:t>
            </a:r>
            <a:r>
              <a:rPr lang="tr-TR" b="1" dirty="0">
                <a:solidFill>
                  <a:srgbClr val="FF0000"/>
                </a:solidFill>
                <a:latin typeface="Calibri" pitchFamily="34" charset="0"/>
              </a:rPr>
              <a:t>ilanından itibaren en geç beş iş günü içerisinde </a:t>
            </a:r>
            <a:r>
              <a:rPr lang="tr-TR" dirty="0">
                <a:latin typeface="Calibri" pitchFamily="34" charset="0"/>
              </a:rPr>
              <a:t>bağlı bulundukları ilgili birime yazılı olarak başvurabilirler. 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İlgili öğretim elemanınca sınav evrakının incelenmesi sonucunda maddi hata tespit edilirse, bu hata ilgili bölüm/program başkanlığının da görüşü alınarak ilgili yönetim kurulunca alınan karar doğrultusunda Öğrenci İşleri Daire Başkanlığı tarafından sonuç düzeltilerek elektronik ortamda yeniden ilan edilir. 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Maddi hata olmadığı anlaşılırsa, durum ilgilinin dilekçesine işlenir ve kendisine bildirilir. 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Belirtilen süreler dışında yapılan itirazlar kabul edilmez ve değerlendirmeye alınmaz.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>
            <a:spLocks noChangeArrowheads="1"/>
          </p:cNvSpPr>
          <p:nvPr/>
        </p:nvSpPr>
        <p:spPr bwMode="auto">
          <a:xfrm>
            <a:off x="268287" y="188640"/>
            <a:ext cx="8607425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 dirty="0">
                <a:latin typeface="Calibri" pitchFamily="34" charset="0"/>
              </a:rPr>
              <a:t>Ders muafiyeti (</a:t>
            </a:r>
            <a:r>
              <a:rPr lang="tr-TR" b="1" dirty="0">
                <a:solidFill>
                  <a:srgbClr val="FF0000"/>
                </a:solidFill>
                <a:latin typeface="Calibri" pitchFamily="34" charset="0"/>
              </a:rPr>
              <a:t>Muafiyet talebi olan öğrenciniz yoksa bu sayfayı sunudan çıkarınız/az sayıda öğrenciyi ilgilendiren bir durum ise o öğrencileri özel olarak mutlaka bilgilendiriniz)</a:t>
            </a:r>
            <a:endParaRPr lang="tr-TR" b="1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Üniversite birimlerine kaydını yaptıran öğrenciler</a:t>
            </a:r>
            <a:r>
              <a:rPr lang="tr-TR" b="1" dirty="0">
                <a:solidFill>
                  <a:srgbClr val="FF0000"/>
                </a:solidFill>
                <a:latin typeface="Calibri" pitchFamily="34" charset="0"/>
              </a:rPr>
              <a:t>, </a:t>
            </a:r>
            <a:r>
              <a:rPr lang="tr-TR" b="1" dirty="0" smtClean="0">
                <a:solidFill>
                  <a:srgbClr val="7030A0"/>
                </a:solidFill>
                <a:latin typeface="Calibri" pitchFamily="34" charset="0"/>
              </a:rPr>
              <a:t>eğitim-öğretimin başlamasını izleyen 10 iş günü içinde muafiyet talebinde bulunabilirler.</a:t>
            </a:r>
            <a:endParaRPr lang="tr-TR" b="1" dirty="0">
              <a:solidFill>
                <a:srgbClr val="7030A0"/>
              </a:solidFill>
              <a:latin typeface="Calibri" pitchFamily="34" charset="0"/>
            </a:endParaRP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Öğrencinin yeni kayıt olduğu birim gerekli işlemleri yapar ve birimin yönetim kurulu değerlendirir ve hangi derslerden denklik nedeniyle başarılı olacağını belirler. 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Öğrencinin intibak ettirileceği yarıyıl/yıl belirlenirken başarılı olduğu dersler dikkate alınır ve her yarıyıl/yıl için 30/60 AKTS esas alınır. Bu süre azami süreden düşürülür ve öğrencinin programın kalan derslerini kalan zaman içerisinde tamamlaması gerekir. 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Bir dersin muafiyetinde, diğer yükseköğretim kurumlarından alınarak muaf olunan dersler öğrenci not çizelgesinde başarı </a:t>
            </a:r>
            <a:r>
              <a:rPr lang="tr-TR" b="1" dirty="0">
                <a:solidFill>
                  <a:srgbClr val="7030A0"/>
                </a:solidFill>
                <a:latin typeface="Calibri" pitchFamily="34" charset="0"/>
              </a:rPr>
              <a:t>notu </a:t>
            </a:r>
            <a:r>
              <a:rPr lang="tr-TR" b="1" dirty="0" smtClean="0">
                <a:solidFill>
                  <a:srgbClr val="7030A0"/>
                </a:solidFill>
                <a:latin typeface="Calibri" pitchFamily="34" charset="0"/>
              </a:rPr>
              <a:t>yazılarak </a:t>
            </a:r>
            <a:r>
              <a:rPr lang="tr-TR" b="1" dirty="0">
                <a:solidFill>
                  <a:srgbClr val="7030A0"/>
                </a:solidFill>
                <a:latin typeface="Calibri" pitchFamily="34" charset="0"/>
              </a:rPr>
              <a:t>gösterilir ve not ortalaması hesabında dikkate </a:t>
            </a:r>
            <a:r>
              <a:rPr lang="tr-TR" b="1" dirty="0" smtClean="0">
                <a:solidFill>
                  <a:srgbClr val="7030A0"/>
                </a:solidFill>
                <a:latin typeface="Calibri" pitchFamily="34" charset="0"/>
              </a:rPr>
              <a:t>alınır.</a:t>
            </a:r>
            <a:endParaRPr lang="tr-TR" b="1" dirty="0">
              <a:solidFill>
                <a:srgbClr val="7030A0"/>
              </a:solidFill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Öğrenci, ilgili yönetim kurulunca muaf tutulan dersler nedeniyle bir üst yarıyıldan/yıldan en fazla muaf olduğu ders saati kadar ders alabilir. 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İntibak ettirilen bir öğrenci, öncelikle intibak ettirildiği yarıyıldan önceki yarıyıllara ait olan muaf olamadığı dersleri almak zorundadır.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>
            <a:spLocks noChangeArrowheads="1"/>
          </p:cNvSpPr>
          <p:nvPr/>
        </p:nvSpPr>
        <p:spPr bwMode="auto">
          <a:xfrm>
            <a:off x="250825" y="1174750"/>
            <a:ext cx="828198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 dirty="0">
                <a:latin typeface="Calibri" pitchFamily="34" charset="0"/>
              </a:rPr>
              <a:t>MEZUNİYET</a:t>
            </a:r>
          </a:p>
          <a:p>
            <a:endParaRPr lang="tr-TR" dirty="0"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tr-TR" dirty="0">
                <a:latin typeface="Calibri" pitchFamily="34" charset="0"/>
              </a:rPr>
              <a:t>Kayıtlı olduğu bölüm veya programın öğretim planındaki bütün ders, uygulama ve çalışmalardan başarılı olmuş, </a:t>
            </a:r>
          </a:p>
          <a:p>
            <a:pPr>
              <a:buFontTx/>
              <a:buChar char="•"/>
            </a:pPr>
            <a:r>
              <a:rPr lang="tr-TR" dirty="0" smtClean="0">
                <a:latin typeface="Calibri" pitchFamily="34" charset="0"/>
              </a:rPr>
              <a:t>Ön </a:t>
            </a:r>
            <a:r>
              <a:rPr lang="tr-TR" dirty="0">
                <a:latin typeface="Calibri" pitchFamily="34" charset="0"/>
              </a:rPr>
              <a:t>lisans düzeyinde ise 120 </a:t>
            </a:r>
            <a:r>
              <a:rPr lang="tr-TR" dirty="0" smtClean="0">
                <a:latin typeface="Calibri" pitchFamily="34" charset="0"/>
              </a:rPr>
              <a:t>AKTS, </a:t>
            </a:r>
            <a:r>
              <a:rPr lang="tr-TR" b="1" dirty="0" smtClean="0">
                <a:solidFill>
                  <a:srgbClr val="7030A0"/>
                </a:solidFill>
                <a:latin typeface="Calibri" pitchFamily="34" charset="0"/>
              </a:rPr>
              <a:t>lisans düzeyinde ise 240 AKTS </a:t>
            </a:r>
            <a:r>
              <a:rPr lang="tr-TR" dirty="0" smtClean="0">
                <a:latin typeface="Calibri" pitchFamily="34" charset="0"/>
              </a:rPr>
              <a:t>kredisini </a:t>
            </a:r>
            <a:r>
              <a:rPr lang="tr-TR" dirty="0">
                <a:latin typeface="Calibri" pitchFamily="34" charset="0"/>
              </a:rPr>
              <a:t>tamamlamış,</a:t>
            </a:r>
          </a:p>
          <a:p>
            <a:pPr>
              <a:buFontTx/>
              <a:buChar char="•"/>
            </a:pPr>
            <a:r>
              <a:rPr lang="tr-TR" dirty="0" smtClean="0">
                <a:latin typeface="Calibri" pitchFamily="34" charset="0"/>
              </a:rPr>
              <a:t>En </a:t>
            </a:r>
            <a:r>
              <a:rPr lang="tr-TR" dirty="0">
                <a:latin typeface="Calibri" pitchFamily="34" charset="0"/>
              </a:rPr>
              <a:t>az 2.00 </a:t>
            </a:r>
            <a:r>
              <a:rPr lang="tr-TR" dirty="0" err="1">
                <a:latin typeface="Calibri" pitchFamily="34" charset="0"/>
              </a:rPr>
              <a:t>GNO’ya</a:t>
            </a:r>
            <a:r>
              <a:rPr lang="tr-TR" dirty="0">
                <a:latin typeface="Calibri" pitchFamily="34" charset="0"/>
              </a:rPr>
              <a:t> sahip olan bir öğrenci mezun olma hakkını kazanmış sayılır ve kendisine diploma verilir. GNO aynı zamanda mezuniyet not ortalamasıdır.</a:t>
            </a:r>
          </a:p>
          <a:p>
            <a:endParaRPr lang="tr-TR" b="1" dirty="0">
              <a:latin typeface="Calibri" pitchFamily="34" charset="0"/>
            </a:endParaRPr>
          </a:p>
          <a:p>
            <a:r>
              <a:rPr lang="tr-TR" b="1" dirty="0">
                <a:latin typeface="Calibri" pitchFamily="34" charset="0"/>
              </a:rPr>
              <a:t>Diplomalar</a:t>
            </a:r>
          </a:p>
          <a:p>
            <a:r>
              <a:rPr lang="tr-TR" dirty="0">
                <a:latin typeface="Calibri" pitchFamily="34" charset="0"/>
              </a:rPr>
              <a:t>Öğrenim programlarını başarı ile tamamlayan öğrencilere, programın tamamlanmasını takip eden sınav dönemi sonunda diplomaları verilir.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Ayrıca mezun olan öğrencilere, başarı notlarını ve varsa yarıyıl/yıl onur derecelerini de birlikte belirten bir not belgesi ve diploma eki verilir.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>
            <a:spLocks noChangeArrowheads="1"/>
          </p:cNvSpPr>
          <p:nvPr/>
        </p:nvSpPr>
        <p:spPr bwMode="auto">
          <a:xfrm>
            <a:off x="395288" y="1340768"/>
            <a:ext cx="835342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 dirty="0">
                <a:latin typeface="Calibri" pitchFamily="34" charset="0"/>
              </a:rPr>
              <a:t>GÜZ ve BAHAR Yarıyılı</a:t>
            </a:r>
            <a:r>
              <a:rPr lang="tr-TR" dirty="0">
                <a:latin typeface="Calibri" pitchFamily="34" charset="0"/>
              </a:rPr>
              <a:t>: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Bir örgün eğitim-öğretim yılı, (örneğin </a:t>
            </a:r>
            <a:r>
              <a:rPr lang="tr-TR" dirty="0" smtClean="0">
                <a:latin typeface="Calibri" pitchFamily="34" charset="0"/>
              </a:rPr>
              <a:t>2019-2020) </a:t>
            </a:r>
            <a:r>
              <a:rPr lang="tr-TR" dirty="0">
                <a:latin typeface="Calibri" pitchFamily="34" charset="0"/>
              </a:rPr>
              <a:t>Güz ve Bahar yarıyıllarından oluşur.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Her bir yarıyıl en az </a:t>
            </a:r>
            <a:r>
              <a:rPr lang="tr-TR" b="1" dirty="0">
                <a:solidFill>
                  <a:srgbClr val="7030A0"/>
                </a:solidFill>
                <a:latin typeface="Calibri" pitchFamily="34" charset="0"/>
              </a:rPr>
              <a:t>on </a:t>
            </a:r>
            <a:r>
              <a:rPr lang="tr-TR" b="1" dirty="0" smtClean="0">
                <a:solidFill>
                  <a:srgbClr val="7030A0"/>
                </a:solidFill>
                <a:latin typeface="Calibri" pitchFamily="34" charset="0"/>
              </a:rPr>
              <a:t>yedi </a:t>
            </a:r>
            <a:r>
              <a:rPr lang="tr-TR" b="1" dirty="0">
                <a:solidFill>
                  <a:srgbClr val="7030A0"/>
                </a:solidFill>
                <a:latin typeface="Calibri" pitchFamily="34" charset="0"/>
              </a:rPr>
              <a:t>(</a:t>
            </a:r>
            <a:r>
              <a:rPr lang="tr-TR" b="1" dirty="0" smtClean="0">
                <a:solidFill>
                  <a:srgbClr val="7030A0"/>
                </a:solidFill>
                <a:latin typeface="Calibri" pitchFamily="34" charset="0"/>
              </a:rPr>
              <a:t>17)</a:t>
            </a:r>
            <a:r>
              <a:rPr lang="tr-TR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tr-TR" dirty="0">
                <a:latin typeface="Calibri" pitchFamily="34" charset="0"/>
              </a:rPr>
              <a:t>hafta sürer. Ara sınav, yarıyıl veya yıl sonu sınav günleri, bu süreye dahildir. 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Cumartesi, Pazar ve resmi tatil günleri eğitim öğretim günlerinden sayılmaz.  Ancak sınavlar, ortak zorunlu ve seçmeli dersler, </a:t>
            </a:r>
            <a:r>
              <a:rPr lang="tr-TR" dirty="0" smtClean="0">
                <a:latin typeface="Calibri" pitchFamily="34" charset="0"/>
              </a:rPr>
              <a:t>uygulamalar </a:t>
            </a:r>
            <a:r>
              <a:rPr lang="tr-TR" dirty="0">
                <a:latin typeface="Calibri" pitchFamily="34" charset="0"/>
              </a:rPr>
              <a:t>ve telafi dersleri Cumartesi günleri de </a:t>
            </a:r>
            <a:r>
              <a:rPr lang="tr-TR" dirty="0" smtClean="0">
                <a:latin typeface="Calibri" pitchFamily="34" charset="0"/>
              </a:rPr>
              <a:t>yapılabilir. Gerek görüldüğü takdirde sınavlar Pazar günleri de yapılabilir.</a:t>
            </a:r>
            <a:endParaRPr lang="tr-TR" dirty="0">
              <a:latin typeface="Calibri" pitchFamily="34" charset="0"/>
            </a:endParaRP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Çukurova Üniversitesinde </a:t>
            </a:r>
            <a:r>
              <a:rPr lang="tr-TR" b="1" dirty="0">
                <a:latin typeface="Calibri" pitchFamily="34" charset="0"/>
              </a:rPr>
              <a:t>yaz öğretimi</a:t>
            </a:r>
            <a:r>
              <a:rPr lang="tr-TR" dirty="0">
                <a:latin typeface="Calibri" pitchFamily="34" charset="0"/>
              </a:rPr>
              <a:t> </a:t>
            </a:r>
            <a:r>
              <a:rPr lang="tr-TR" dirty="0" smtClean="0">
                <a:latin typeface="Calibri" pitchFamily="34" charset="0"/>
              </a:rPr>
              <a:t>açılmamaktadır.</a:t>
            </a:r>
            <a:endParaRPr lang="tr-T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>
            <a:spLocks noChangeArrowheads="1"/>
          </p:cNvSpPr>
          <p:nvPr/>
        </p:nvSpPr>
        <p:spPr bwMode="auto">
          <a:xfrm>
            <a:off x="395288" y="765175"/>
            <a:ext cx="8353425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b="1" dirty="0">
                <a:latin typeface="Calibri" pitchFamily="34" charset="0"/>
              </a:rPr>
              <a:t>Ders Kayıtları</a:t>
            </a:r>
            <a:r>
              <a:rPr lang="tr-TR" dirty="0">
                <a:latin typeface="Calibri" pitchFamily="34" charset="0"/>
              </a:rPr>
              <a:t>: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Her yarıyılın (güz ve bahar) başlangıcında akademik takvimde belirtilen süre içinde ders kayıtlarınızı yenilemeniz gerekmektedir.  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b="1" dirty="0">
                <a:solidFill>
                  <a:srgbClr val="FF0000"/>
                </a:solidFill>
                <a:latin typeface="Calibri" pitchFamily="34" charset="0"/>
              </a:rPr>
              <a:t>Kayıt yenileme işlemlerinin sorumluluğu size aittir. </a:t>
            </a:r>
            <a:r>
              <a:rPr lang="tr-TR" dirty="0">
                <a:latin typeface="Calibri" pitchFamily="34" charset="0"/>
              </a:rPr>
              <a:t>Belirtilen sürede, haklı ve geçerli nedenleriniz olmadan kaydınızı yenilemezseniz  o dönemin derslerini alamazsınız.  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Haklı ve geçerli sayılabilecek mazeretiniz varsa yarıyılın ilk iki haftası içinde başvurarak bunu bildirmeniz ve </a:t>
            </a:r>
            <a:r>
              <a:rPr lang="tr-TR" dirty="0" smtClean="0">
                <a:latin typeface="Calibri" pitchFamily="34" charset="0"/>
              </a:rPr>
              <a:t>mazeretinizin </a:t>
            </a:r>
            <a:r>
              <a:rPr lang="tr-TR" dirty="0">
                <a:latin typeface="Calibri" pitchFamily="34" charset="0"/>
              </a:rPr>
              <a:t>ilgili yönetim kurulunca kabul edilmesi durumunda, </a:t>
            </a:r>
            <a:r>
              <a:rPr lang="tr-TR" b="1" dirty="0">
                <a:latin typeface="Calibri" pitchFamily="34" charset="0"/>
              </a:rPr>
              <a:t>beş iş günü</a:t>
            </a:r>
            <a:r>
              <a:rPr lang="tr-TR" dirty="0">
                <a:latin typeface="Calibri" pitchFamily="34" charset="0"/>
              </a:rPr>
              <a:t> içinde kaydınızı yenilemeniz gerekir. 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b="1" dirty="0">
                <a:solidFill>
                  <a:srgbClr val="FF0000"/>
                </a:solidFill>
                <a:latin typeface="Calibri" pitchFamily="34" charset="0"/>
              </a:rPr>
              <a:t>Belirtilen süreler dışında yapılan başvurular kabul edilmez ve değerlendirmeye alınmaz</a:t>
            </a:r>
            <a:r>
              <a:rPr lang="tr-TR" dirty="0">
                <a:latin typeface="Calibri" pitchFamily="34" charset="0"/>
              </a:rPr>
              <a:t>.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Haklı ve geçerli sayılabilecek mazeretlerin neler olduğu ilgili yönetmelikçe tanımlanmıştır. Bu yönetmeliğe Web sayfamızın “Öğrenci” bölümünden ulaşılabilir.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>
            <a:spLocks noChangeArrowheads="1"/>
          </p:cNvSpPr>
          <p:nvPr/>
        </p:nvSpPr>
        <p:spPr bwMode="auto">
          <a:xfrm>
            <a:off x="214313" y="214313"/>
            <a:ext cx="8643937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 dirty="0">
                <a:latin typeface="Calibri" pitchFamily="34" charset="0"/>
              </a:rPr>
              <a:t>Ders Alma</a:t>
            </a:r>
            <a:r>
              <a:rPr lang="tr-TR" dirty="0">
                <a:latin typeface="Calibri" pitchFamily="34" charset="0"/>
              </a:rPr>
              <a:t>: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Üniversitemizde ders geçme sistemi uygulanır ve tüm dersler yarıyıl esasına göre düzenlenir. 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Kayıt yenileme işlemini Öğrenci İşleri Bilgi Sisteminden kullanıcı numaralarınızı ve şifrenizi girip, sizin için oluşturulmuş sayfaya ulaşarak gerçekleştireceksiniz. 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Birinci sınıfa başlayan öğrenciler, kayıt oldukları yarıyıla ait tüm dersleri almakla yükümlüdürler.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İlerleyen yıllarda kayıt yenilerken </a:t>
            </a:r>
            <a:r>
              <a:rPr lang="tr-TR" b="1" dirty="0">
                <a:solidFill>
                  <a:srgbClr val="FF0000"/>
                </a:solidFill>
                <a:latin typeface="Calibri" pitchFamily="34" charset="0"/>
              </a:rPr>
              <a:t>daha önceden aldığınız ve başarısız olduğunuz dersler </a:t>
            </a:r>
            <a:r>
              <a:rPr lang="tr-TR" dirty="0">
                <a:latin typeface="Calibri" pitchFamily="34" charset="0"/>
              </a:rPr>
              <a:t>varsa bu dersler </a:t>
            </a:r>
            <a:r>
              <a:rPr lang="tr-TR" b="1" dirty="0">
                <a:latin typeface="Calibri" pitchFamily="34" charset="0"/>
              </a:rPr>
              <a:t>Ders Kayıt</a:t>
            </a:r>
            <a:r>
              <a:rPr lang="tr-TR" dirty="0">
                <a:latin typeface="Calibri" pitchFamily="34" charset="0"/>
              </a:rPr>
              <a:t> sayfasında, otomatik olarak seçili gelecektir.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Öncelikle bunları almak koşuluyla, bu derslerle birlikte, alt yarıyıllardan daha önce çeşitli nedenlerle almamış olduğunuz tüm dersleri bulunduğunuz yarıyılda alabilirsiniz. 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b="1" dirty="0">
                <a:solidFill>
                  <a:srgbClr val="FF0000"/>
                </a:solidFill>
                <a:latin typeface="Calibri" pitchFamily="34" charset="0"/>
              </a:rPr>
              <a:t>Ders kaydında alınabilecek derslerin toplamı her yarıyıl için </a:t>
            </a:r>
            <a:r>
              <a:rPr lang="tr-TR" b="1" dirty="0" smtClean="0">
                <a:solidFill>
                  <a:srgbClr val="FF0000"/>
                </a:solidFill>
                <a:latin typeface="Calibri" pitchFamily="34" charset="0"/>
              </a:rPr>
              <a:t> 40 </a:t>
            </a:r>
            <a:r>
              <a:rPr lang="tr-TR" b="1" dirty="0">
                <a:solidFill>
                  <a:srgbClr val="FF0000"/>
                </a:solidFill>
                <a:latin typeface="Calibri" pitchFamily="34" charset="0"/>
              </a:rPr>
              <a:t>AKTS kredisini geçemez.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Önceki yarıyıl derslerinden başarısız değilseniz ve Genel Not Ortalamanız 3.00 veya üzerinde ise bulunduğuz yarıyılda toplam 45 AKTS kredisini aşmayacak şekilde üst yarıyıldan ders veya dersler alabilirsiniz.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>
            <a:spLocks noChangeArrowheads="1"/>
          </p:cNvSpPr>
          <p:nvPr/>
        </p:nvSpPr>
        <p:spPr bwMode="auto">
          <a:xfrm>
            <a:off x="395288" y="765175"/>
            <a:ext cx="83534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>
                <a:latin typeface="Calibri" pitchFamily="34" charset="0"/>
              </a:rPr>
              <a:t>Ders Alma</a:t>
            </a:r>
            <a:r>
              <a:rPr lang="tr-TR">
                <a:latin typeface="Calibri" pitchFamily="34" charset="0"/>
              </a:rPr>
              <a:t>:</a:t>
            </a:r>
          </a:p>
          <a:p>
            <a:endParaRPr lang="tr-TR">
              <a:latin typeface="Calibri" pitchFamily="34" charset="0"/>
            </a:endParaRPr>
          </a:p>
          <a:p>
            <a:r>
              <a:rPr lang="tr-TR">
                <a:latin typeface="Calibri" pitchFamily="34" charset="0"/>
              </a:rPr>
              <a:t>Yarıyılın ilk haftasında, ders kaydınızda değişiklikler yapabilirsiniz. </a:t>
            </a:r>
          </a:p>
          <a:p>
            <a:endParaRPr lang="tr-TR">
              <a:latin typeface="Calibri" pitchFamily="34" charset="0"/>
            </a:endParaRPr>
          </a:p>
          <a:p>
            <a:r>
              <a:rPr lang="tr-TR">
                <a:latin typeface="Calibri" pitchFamily="34" charset="0"/>
              </a:rPr>
              <a:t>Ancak alt yarıyıllardan almamış olduğunuz dersler ya da başarısız olduğunuz için tekrarlamak zorunda olduğunuz derslerde herhangi bir değişiklik yapmanız mümkün değildir. </a:t>
            </a:r>
          </a:p>
          <a:p>
            <a:endParaRPr lang="tr-TR">
              <a:latin typeface="Calibri" pitchFamily="34" charset="0"/>
            </a:endParaRPr>
          </a:p>
          <a:p>
            <a:r>
              <a:rPr lang="tr-TR">
                <a:latin typeface="Calibri" pitchFamily="34" charset="0"/>
              </a:rPr>
              <a:t>Süresi içinde ve usulüne uygun olarak kaydolmadığınız derslere devam edemez ve bu derslerin sınavlarına giremezsiniz. </a:t>
            </a:r>
          </a:p>
          <a:p>
            <a:endParaRPr lang="tr-TR">
              <a:latin typeface="Calibri" pitchFamily="34" charset="0"/>
            </a:endParaRPr>
          </a:p>
          <a:p>
            <a:r>
              <a:rPr lang="tr-TR">
                <a:latin typeface="Calibri" pitchFamily="34" charset="0"/>
              </a:rPr>
              <a:t>Aldığınız tüm derslerin eğitim-öğretimi ile ilgili yaptırılacak olan araştırma, inceleme ödevleri, projeler, dersin değerlendirme şekli ve ders içeriği ile ilgili konular eğitim-öğretim yarıyılı başında dersin hocası tarafından size duyurulacaktır. </a:t>
            </a:r>
          </a:p>
          <a:p>
            <a:endParaRPr lang="tr-TR">
              <a:latin typeface="Calibri" pitchFamily="34" charset="0"/>
            </a:endParaRPr>
          </a:p>
          <a:p>
            <a:endParaRPr lang="tr-TR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>
            <a:spLocks noChangeArrowheads="1"/>
          </p:cNvSpPr>
          <p:nvPr/>
        </p:nvSpPr>
        <p:spPr bwMode="auto">
          <a:xfrm>
            <a:off x="395288" y="333375"/>
            <a:ext cx="835342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 dirty="0">
                <a:latin typeface="Calibri" pitchFamily="34" charset="0"/>
              </a:rPr>
              <a:t>Dersler </a:t>
            </a:r>
            <a:endParaRPr lang="tr-TR" dirty="0">
              <a:latin typeface="Calibri" pitchFamily="34" charset="0"/>
            </a:endParaRPr>
          </a:p>
          <a:p>
            <a:endParaRPr lang="tr-TR" dirty="0">
              <a:latin typeface="Calibri" pitchFamily="34" charset="0"/>
            </a:endParaRPr>
          </a:p>
          <a:p>
            <a:r>
              <a:rPr lang="tr-TR" b="1" dirty="0">
                <a:latin typeface="Calibri" pitchFamily="34" charset="0"/>
              </a:rPr>
              <a:t>Zorunlu dersler</a:t>
            </a:r>
            <a:r>
              <a:rPr lang="tr-TR" dirty="0">
                <a:latin typeface="Calibri" pitchFamily="34" charset="0"/>
              </a:rPr>
              <a:t>; öğretim programlarında yer alan ve öğrencinin alması gereken derslerdir. 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b="1" dirty="0">
                <a:latin typeface="Calibri" pitchFamily="34" charset="0"/>
              </a:rPr>
              <a:t>Seçmeli dersler</a:t>
            </a:r>
            <a:r>
              <a:rPr lang="tr-TR" dirty="0">
                <a:latin typeface="Calibri" pitchFamily="34" charset="0"/>
              </a:rPr>
              <a:t>; öğrencinin kayıtlı olduğu birimden alınabileceği gibi, </a:t>
            </a:r>
            <a:r>
              <a:rPr lang="tr-TR" b="1" dirty="0" smtClean="0">
                <a:solidFill>
                  <a:srgbClr val="7030A0"/>
                </a:solidFill>
                <a:latin typeface="Calibri" pitchFamily="34" charset="0"/>
              </a:rPr>
              <a:t>alan dışından da </a:t>
            </a:r>
            <a:r>
              <a:rPr lang="tr-TR" dirty="0">
                <a:latin typeface="Calibri" pitchFamily="34" charset="0"/>
              </a:rPr>
              <a:t>alınabilir.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Bir seçmeli dersin açılabilmesi için gerekli öğrenci </a:t>
            </a:r>
            <a:r>
              <a:rPr lang="tr-TR" dirty="0" smtClean="0">
                <a:latin typeface="Calibri" pitchFamily="34" charset="0"/>
              </a:rPr>
              <a:t>sayısı birim </a:t>
            </a:r>
            <a:r>
              <a:rPr lang="tr-TR" dirty="0">
                <a:latin typeface="Calibri" pitchFamily="34" charset="0"/>
              </a:rPr>
              <a:t>kurulları tarafından belirlenir. </a:t>
            </a:r>
            <a:r>
              <a:rPr lang="tr-TR" dirty="0">
                <a:solidFill>
                  <a:srgbClr val="FF0000"/>
                </a:solidFill>
                <a:latin typeface="Calibri" pitchFamily="34" charset="0"/>
              </a:rPr>
              <a:t>Seçmeli dersler programdaki toplam kredinin en az %25’i olmak zorundadır. </a:t>
            </a:r>
          </a:p>
          <a:p>
            <a:r>
              <a:rPr lang="tr-TR" dirty="0">
                <a:solidFill>
                  <a:srgbClr val="FF0000"/>
                </a:solidFill>
                <a:latin typeface="Calibri" pitchFamily="34" charset="0"/>
              </a:rPr>
              <a:t>Alan seçmelisi dersler seçmeli derslerin en fazla </a:t>
            </a:r>
            <a:r>
              <a:rPr lang="tr-TR" dirty="0" smtClean="0">
                <a:solidFill>
                  <a:srgbClr val="FF0000"/>
                </a:solidFill>
                <a:latin typeface="Calibri" pitchFamily="34" charset="0"/>
              </a:rPr>
              <a:t>%30’u </a:t>
            </a:r>
            <a:r>
              <a:rPr lang="tr-TR" dirty="0">
                <a:solidFill>
                  <a:srgbClr val="FF0000"/>
                </a:solidFill>
                <a:latin typeface="Calibri" pitchFamily="34" charset="0"/>
              </a:rPr>
              <a:t>olabilir.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b="1" dirty="0">
                <a:latin typeface="Calibri" pitchFamily="34" charset="0"/>
              </a:rPr>
              <a:t>Ön koşullu dersler</a:t>
            </a:r>
            <a:r>
              <a:rPr lang="tr-TR" dirty="0">
                <a:latin typeface="Calibri" pitchFamily="34" charset="0"/>
              </a:rPr>
              <a:t>; alınabilmesi için önceki yarıyıl veya yıllarda yer alan derslerden bir veya birkaçının başarılması gereken derslerdir. 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b="1" dirty="0">
                <a:latin typeface="Calibri" pitchFamily="34" charset="0"/>
              </a:rPr>
              <a:t>Ortak zorunlu dersler</a:t>
            </a:r>
            <a:r>
              <a:rPr lang="tr-TR" dirty="0">
                <a:latin typeface="Calibri" pitchFamily="34" charset="0"/>
              </a:rPr>
              <a:t>; Atatürk İlkeleri ve İnkılap Tarihi, Türk Dili ile yabancı dil hazırlık sınıfı olmayan programlardaki Yabancı Dil </a:t>
            </a:r>
            <a:r>
              <a:rPr lang="tr-TR" dirty="0" smtClean="0">
                <a:latin typeface="Calibri" pitchFamily="34" charset="0"/>
              </a:rPr>
              <a:t>dersleridir.</a:t>
            </a:r>
            <a:endParaRPr lang="tr-TR" dirty="0">
              <a:latin typeface="Calibri" pitchFamily="34" charset="0"/>
            </a:endParaRP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Bir eğitim öğretim yılında ön lisans ve lisans programları için ders ve uygulama kredileri toplamı her yarıyıl 30 AKTS olacak şekilde yıllık 60 AKTS kredisi olmak zorundadır.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Metin kutusu"/>
          <p:cNvSpPr txBox="1">
            <a:spLocks noChangeArrowheads="1"/>
          </p:cNvSpPr>
          <p:nvPr/>
        </p:nvSpPr>
        <p:spPr bwMode="auto">
          <a:xfrm>
            <a:off x="395288" y="333375"/>
            <a:ext cx="835342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>
                <a:latin typeface="Calibri" pitchFamily="34" charset="0"/>
              </a:rPr>
              <a:t>Dersler </a:t>
            </a:r>
            <a:endParaRPr lang="tr-TR">
              <a:latin typeface="Calibri" pitchFamily="34" charset="0"/>
            </a:endParaRPr>
          </a:p>
          <a:p>
            <a:endParaRPr lang="tr-TR">
              <a:latin typeface="Calibri" pitchFamily="34" charset="0"/>
            </a:endParaRPr>
          </a:p>
          <a:p>
            <a:r>
              <a:rPr lang="tr-TR" b="1">
                <a:solidFill>
                  <a:srgbClr val="FF0000"/>
                </a:solidFill>
                <a:latin typeface="Calibri" pitchFamily="34" charset="0"/>
              </a:rPr>
              <a:t>BU SLAYTA PROGRAMDA OKUTULAN DERSLERİ YERLEŞTİRİP HANGİLERİNİN ZORUNLU; HANGİLERİNİN SEÇMELİ VB OLDUĞUNU ÖĞRENCİLERE GÖSTERİNİZ:</a:t>
            </a:r>
          </a:p>
          <a:p>
            <a:endParaRPr lang="tr-TR" b="1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tr-TR" b="1">
                <a:solidFill>
                  <a:srgbClr val="FF0000"/>
                </a:solidFill>
                <a:latin typeface="Calibri" pitchFamily="34" charset="0"/>
              </a:rPr>
              <a:t>ÖRNEK: </a:t>
            </a:r>
            <a:endParaRPr lang="tr-TR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2048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" y="2033588"/>
            <a:ext cx="874395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>
            <a:spLocks noChangeArrowheads="1"/>
          </p:cNvSpPr>
          <p:nvPr/>
        </p:nvSpPr>
        <p:spPr bwMode="auto">
          <a:xfrm>
            <a:off x="395288" y="765175"/>
            <a:ext cx="8353425" cy="313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 dirty="0">
                <a:latin typeface="Calibri" pitchFamily="34" charset="0"/>
              </a:rPr>
              <a:t>Devam Mecburiyeti: </a:t>
            </a:r>
            <a:endParaRPr lang="tr-TR" dirty="0">
              <a:latin typeface="Calibri" pitchFamily="34" charset="0"/>
            </a:endParaRPr>
          </a:p>
          <a:p>
            <a:endParaRPr lang="tr-TR" dirty="0">
              <a:latin typeface="Calibri" pitchFamily="34" charset="0"/>
            </a:endParaRPr>
          </a:p>
          <a:p>
            <a:r>
              <a:rPr lang="tr-TR" b="1" dirty="0">
                <a:solidFill>
                  <a:srgbClr val="FF0000"/>
                </a:solidFill>
                <a:latin typeface="Calibri" pitchFamily="34" charset="0"/>
              </a:rPr>
              <a:t>Teorik </a:t>
            </a:r>
            <a:r>
              <a:rPr lang="tr-TR" dirty="0">
                <a:latin typeface="Calibri" pitchFamily="34" charset="0"/>
              </a:rPr>
              <a:t>derslere en az </a:t>
            </a:r>
            <a:r>
              <a:rPr lang="tr-TR" b="1" dirty="0">
                <a:solidFill>
                  <a:srgbClr val="FF0000"/>
                </a:solidFill>
                <a:latin typeface="Calibri" pitchFamily="34" charset="0"/>
              </a:rPr>
              <a:t>% 70</a:t>
            </a:r>
            <a:r>
              <a:rPr lang="tr-TR" dirty="0">
                <a:latin typeface="Calibri" pitchFamily="34" charset="0"/>
              </a:rPr>
              <a:t>, </a:t>
            </a:r>
            <a:r>
              <a:rPr lang="tr-TR" b="1" dirty="0">
                <a:solidFill>
                  <a:srgbClr val="FF0000"/>
                </a:solidFill>
                <a:latin typeface="Calibri" pitchFamily="34" charset="0"/>
              </a:rPr>
              <a:t>uygulamalara</a:t>
            </a:r>
            <a:r>
              <a:rPr lang="tr-TR" dirty="0">
                <a:latin typeface="Calibri" pitchFamily="34" charset="0"/>
              </a:rPr>
              <a:t> en az </a:t>
            </a:r>
            <a:r>
              <a:rPr lang="tr-TR" b="1" dirty="0">
                <a:solidFill>
                  <a:srgbClr val="FF0000"/>
                </a:solidFill>
                <a:latin typeface="Calibri" pitchFamily="34" charset="0"/>
              </a:rPr>
              <a:t>% 80 </a:t>
            </a:r>
            <a:r>
              <a:rPr lang="tr-TR" dirty="0">
                <a:latin typeface="Calibri" pitchFamily="34" charset="0"/>
              </a:rPr>
              <a:t>oranında devam etmeniz gerekmektedir. Aksi takdirde devamsızlıktan kalır ve dersi tekrar etmeniz gerekir. 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Ancak, bir dersin devam koşullarını yerine getirdiğiniz halde o dersten başarısız olduğunuz için ya da  derste başarılı olduğunuz halde notunuzu yükseltmek için dersi tekrar aldığınız zaman derse devam koşulu aranmayacaktır. 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Tekrar </a:t>
            </a:r>
            <a:r>
              <a:rPr lang="tr-TR" dirty="0" smtClean="0">
                <a:latin typeface="Calibri" pitchFamily="34" charset="0"/>
              </a:rPr>
              <a:t>aldığınız </a:t>
            </a:r>
            <a:r>
              <a:rPr lang="tr-TR" dirty="0">
                <a:latin typeface="Calibri" pitchFamily="34" charset="0"/>
              </a:rPr>
              <a:t>bir dersin ara sınavlarına  ve yarıyıl/yıl sonu sınavlarına katılmanız  gerekir.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lonlar">
  <a:themeElements>
    <a:clrScheme name="Balonlar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onla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onlar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onlar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onlar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onlar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onlar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onlar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onlar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onlar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onlar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497</TotalTime>
  <Words>2014</Words>
  <Application>Microsoft Office PowerPoint</Application>
  <PresentationFormat>Ekran Gösterisi (4:3)</PresentationFormat>
  <Paragraphs>326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4" baseType="lpstr">
      <vt:lpstr>Balonlar</vt:lpstr>
      <vt:lpstr>Eğitim Öğretim ve Sınav Yönetmeliği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wın7</dc:creator>
  <cp:lastModifiedBy>Şeref</cp:lastModifiedBy>
  <cp:revision>77</cp:revision>
  <dcterms:created xsi:type="dcterms:W3CDTF">2013-09-18T10:22:55Z</dcterms:created>
  <dcterms:modified xsi:type="dcterms:W3CDTF">2019-09-10T10:30:34Z</dcterms:modified>
</cp:coreProperties>
</file>